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notesMasterIdLst>
    <p:notesMasterId r:id="rId38"/>
  </p:notesMasterIdLst>
  <p:handoutMasterIdLst>
    <p:handoutMasterId r:id="rId39"/>
  </p:handoutMasterIdLst>
  <p:sldIdLst>
    <p:sldId id="256" r:id="rId2"/>
    <p:sldId id="293" r:id="rId3"/>
    <p:sldId id="257" r:id="rId4"/>
    <p:sldId id="259" r:id="rId5"/>
    <p:sldId id="283" r:id="rId6"/>
    <p:sldId id="265" r:id="rId7"/>
    <p:sldId id="261" r:id="rId8"/>
    <p:sldId id="284" r:id="rId9"/>
    <p:sldId id="262" r:id="rId10"/>
    <p:sldId id="263" r:id="rId11"/>
    <p:sldId id="264" r:id="rId12"/>
    <p:sldId id="285" r:id="rId13"/>
    <p:sldId id="266" r:id="rId14"/>
    <p:sldId id="286" r:id="rId15"/>
    <p:sldId id="267" r:id="rId16"/>
    <p:sldId id="268" r:id="rId17"/>
    <p:sldId id="269" r:id="rId18"/>
    <p:sldId id="270" r:id="rId19"/>
    <p:sldId id="271" r:id="rId20"/>
    <p:sldId id="272" r:id="rId21"/>
    <p:sldId id="288" r:id="rId22"/>
    <p:sldId id="282" r:id="rId23"/>
    <p:sldId id="273" r:id="rId24"/>
    <p:sldId id="274" r:id="rId25"/>
    <p:sldId id="276" r:id="rId26"/>
    <p:sldId id="275" r:id="rId27"/>
    <p:sldId id="277" r:id="rId28"/>
    <p:sldId id="278" r:id="rId29"/>
    <p:sldId id="279" r:id="rId30"/>
    <p:sldId id="287" r:id="rId31"/>
    <p:sldId id="280" r:id="rId32"/>
    <p:sldId id="294" r:id="rId33"/>
    <p:sldId id="289" r:id="rId34"/>
    <p:sldId id="290" r:id="rId35"/>
    <p:sldId id="292" r:id="rId36"/>
    <p:sldId id="281"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9" d="100"/>
          <a:sy n="119" d="100"/>
        </p:scale>
        <p:origin x="129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3779DE1-6EC7-4199-BACF-729E338260BD}" type="datetimeFigureOut">
              <a:rPr lang="en-US" smtClean="0"/>
              <a:t>9/9/2020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47F5011-274A-43EF-BCD0-D145517A145F}" type="slidenum">
              <a:rPr lang="en-US" smtClean="0"/>
              <a:t>‹#›</a:t>
            </a:fld>
            <a:endParaRPr lang="en-US"/>
          </a:p>
        </p:txBody>
      </p:sp>
    </p:spTree>
    <p:extLst>
      <p:ext uri="{BB962C8B-B14F-4D97-AF65-F5344CB8AC3E}">
        <p14:creationId xmlns:p14="http://schemas.microsoft.com/office/powerpoint/2010/main" val="657904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FAA9816-3701-4799-9853-0EC6E7B5E086}" type="datetimeFigureOut">
              <a:rPr lang="en-US" smtClean="0"/>
              <a:pPr/>
              <a:t>9/9/2020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A4C70E5-64F9-42E4-BB35-EA25AEAE085D}" type="slidenum">
              <a:rPr lang="en-US" smtClean="0"/>
              <a:pPr/>
              <a:t>‹#›</a:t>
            </a:fld>
            <a:endParaRPr lang="en-US" dirty="0"/>
          </a:p>
        </p:txBody>
      </p:sp>
    </p:spTree>
    <p:extLst>
      <p:ext uri="{BB962C8B-B14F-4D97-AF65-F5344CB8AC3E}">
        <p14:creationId xmlns:p14="http://schemas.microsoft.com/office/powerpoint/2010/main" val="957416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4C70E5-64F9-42E4-BB35-EA25AEAE085D}" type="slidenum">
              <a:rPr lang="en-US" smtClean="0"/>
              <a:pPr/>
              <a:t>36</a:t>
            </a:fld>
            <a:endParaRPr lang="en-US" dirty="0"/>
          </a:p>
        </p:txBody>
      </p:sp>
    </p:spTree>
    <p:extLst>
      <p:ext uri="{BB962C8B-B14F-4D97-AF65-F5344CB8AC3E}">
        <p14:creationId xmlns:p14="http://schemas.microsoft.com/office/powerpoint/2010/main" val="641562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F64BD7F2-D7F6-4CB1-BAF5-B796406679F3}" type="datetimeFigureOut">
              <a:rPr lang="en-US" smtClean="0"/>
              <a:pPr/>
              <a:t>9/9/2020</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BCB721C-92D9-4056-B9B5-3EE94033F6DE}"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4BD7F2-D7F6-4CB1-BAF5-B796406679F3}" type="datetimeFigureOut">
              <a:rPr lang="en-US" smtClean="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CB721C-92D9-4056-B9B5-3EE94033F6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4BD7F2-D7F6-4CB1-BAF5-B796406679F3}" type="datetimeFigureOut">
              <a:rPr lang="en-US" smtClean="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CB721C-92D9-4056-B9B5-3EE94033F6D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4BD7F2-D7F6-4CB1-BAF5-B796406679F3}" type="datetimeFigureOut">
              <a:rPr lang="en-US" smtClean="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CB721C-92D9-4056-B9B5-3EE94033F6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F64BD7F2-D7F6-4CB1-BAF5-B796406679F3}" type="datetimeFigureOut">
              <a:rPr lang="en-US" smtClean="0"/>
              <a:pPr/>
              <a:t>9/9/2020</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BCB721C-92D9-4056-B9B5-3EE94033F6DE}"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64BD7F2-D7F6-4CB1-BAF5-B796406679F3}" type="datetimeFigureOut">
              <a:rPr lang="en-US" smtClean="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p>
            <a:fld id="{CBCB721C-92D9-4056-B9B5-3EE94033F6DE}"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64BD7F2-D7F6-4CB1-BAF5-B796406679F3}" type="datetimeFigureOut">
              <a:rPr lang="en-US" smtClean="0"/>
              <a:pPr/>
              <a:t>9/9/2020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p>
            <a:fld id="{CBCB721C-92D9-4056-B9B5-3EE94033F6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64BD7F2-D7F6-4CB1-BAF5-B796406679F3}" type="datetimeFigureOut">
              <a:rPr lang="en-US" smtClean="0"/>
              <a:pPr/>
              <a:t>9/9/2020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CB721C-92D9-4056-B9B5-3EE94033F6DE}"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D7F2-D7F6-4CB1-BAF5-B796406679F3}" type="datetimeFigureOut">
              <a:rPr lang="en-US" smtClean="0"/>
              <a:pPr/>
              <a:t>9/9/2020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CB721C-92D9-4056-B9B5-3EE94033F6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F64BD7F2-D7F6-4CB1-BAF5-B796406679F3}" type="datetimeFigureOut">
              <a:rPr lang="en-US" smtClean="0"/>
              <a:pPr/>
              <a:t>9/9/2020</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BCB721C-92D9-4056-B9B5-3EE94033F6DE}"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a:solidFill>
                  <a:schemeClr val="lt1"/>
                </a:solidFill>
                <a:latin typeface="+mn-lt"/>
                <a:ea typeface="+mn-ea"/>
                <a:cs typeface="+mn-cs"/>
              </a:rPr>
              <a:t>Click icon to add picture</a:t>
            </a:r>
          </a:p>
        </p:txBody>
      </p:sp>
      <p:sp>
        <p:nvSpPr>
          <p:cNvPr id="8" name="Date Placeholder 7"/>
          <p:cNvSpPr>
            <a:spLocks noGrp="1"/>
          </p:cNvSpPr>
          <p:nvPr>
            <p:ph type="dt" sz="half" idx="10"/>
          </p:nvPr>
        </p:nvSpPr>
        <p:spPr>
          <a:xfrm>
            <a:off x="5562600" y="6509004"/>
            <a:ext cx="3002280" cy="274320"/>
          </a:xfrm>
        </p:spPr>
        <p:txBody>
          <a:bodyPr vert="horz" rtlCol="0"/>
          <a:lstStyle/>
          <a:p>
            <a:fld id="{F64BD7F2-D7F6-4CB1-BAF5-B796406679F3}" type="datetimeFigureOut">
              <a:rPr lang="en-US" smtClean="0"/>
              <a:pPr/>
              <a:t>9/9/2020</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BCB721C-92D9-4056-B9B5-3EE94033F6DE}"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64BD7F2-D7F6-4CB1-BAF5-B796406679F3}" type="datetimeFigureOut">
              <a:rPr lang="en-US" smtClean="0"/>
              <a:pPr/>
              <a:t>9/9/2020</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BCB721C-92D9-4056-B9B5-3EE94033F6DE}"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dpbh.nv.gov/Programs/Conrad30/Conrad_30_J-1_Visa_Waiver_Instruction,_Information___Form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nppes.cms.hhs.gov/NPPES/Welcome.d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nppes.cms.hhs.gov/NPPES/Welcome.do"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medboard.nv.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pbh.nv.gov/" TargetMode="External"/><Relationship Id="rId2" Type="http://schemas.openxmlformats.org/officeDocument/2006/relationships/hyperlink" Target="http://dpbh.nv.gov/Programs/Primary_Care_Office/" TargetMode="External"/><Relationship Id="rId1" Type="http://schemas.openxmlformats.org/officeDocument/2006/relationships/slideLayout" Target="../slideLayouts/slideLayout1.xml"/><Relationship Id="rId4" Type="http://schemas.openxmlformats.org/officeDocument/2006/relationships/hyperlink" Target="http://dpbh.nv.gov/Boards/PCO/PCO_-_Advisory_Council_Home/"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dpbh.nv.gov/Programs/Conrad30/Conrad_30_J-1_Visa_Waiver_Instruction,_Information___Form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dhcfp.nv.gov/"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ag.nv.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dpbh.nv.gov/Programs/Conrad30/Conrad_30_J-1_Visa_Waiver_Instruction,_Information___Form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medboard.nv.gov/"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dpbh.nv.gov/Programs/Conrad30/Conrad_30_J-1_Visa_Waiver_Forms/" TargetMode="External"/><Relationship Id="rId2" Type="http://schemas.openxmlformats.org/officeDocument/2006/relationships/hyperlink" Target="http://dpbh.nv.gov/Programs/Conrad30/Conrad30-Home/"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dpbh.nv.gov/Programs/Conrad30/Conrad30-Home/" TargetMode="External"/><Relationship Id="rId2" Type="http://schemas.openxmlformats.org/officeDocument/2006/relationships/hyperlink" Target="mailto:nvpco@health.nv.gov"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nvpco@health.nv.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dpbh.nv.gov/Programs/Conrad30/Conrad_30_J-1_Visa_Waiver_Instruction,_Information___Form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dpbh.nv.gov/Programs/Conrad30/Conrad_30_J-1_Visa_Waiver_Instruction,_Information___Form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62000"/>
            <a:ext cx="8915400" cy="1371600"/>
          </a:xfrm>
        </p:spPr>
        <p:txBody>
          <a:bodyPr>
            <a:normAutofit fontScale="90000"/>
          </a:bodyPr>
          <a:lstStyle/>
          <a:p>
            <a:pPr algn="ctr"/>
            <a:r>
              <a:rPr lang="en-US" dirty="0">
                <a:latin typeface="Antique Olive" pitchFamily="34" charset="0"/>
              </a:rPr>
              <a:t>Conrad 30 J-1 Visa Waiver Program </a:t>
            </a:r>
            <a:br>
              <a:rPr lang="en-US" dirty="0">
                <a:latin typeface="Antique Olive" pitchFamily="34" charset="0"/>
              </a:rPr>
            </a:br>
            <a:r>
              <a:rPr lang="en-US" dirty="0">
                <a:latin typeface="Antique Olive" pitchFamily="34" charset="0"/>
              </a:rPr>
              <a:t>Responsibilities &amp; Rights</a:t>
            </a:r>
          </a:p>
        </p:txBody>
      </p:sp>
      <p:sp>
        <p:nvSpPr>
          <p:cNvPr id="3" name="Subtitle 2"/>
          <p:cNvSpPr>
            <a:spLocks noGrp="1"/>
          </p:cNvSpPr>
          <p:nvPr>
            <p:ph type="subTitle" idx="1"/>
          </p:nvPr>
        </p:nvSpPr>
        <p:spPr>
          <a:xfrm>
            <a:off x="228600" y="2667000"/>
            <a:ext cx="8686800" cy="3581400"/>
          </a:xfrm>
        </p:spPr>
        <p:txBody>
          <a:bodyPr>
            <a:normAutofit fontScale="92500" lnSpcReduction="10000"/>
          </a:bodyPr>
          <a:lstStyle/>
          <a:p>
            <a:pPr algn="ctr"/>
            <a:r>
              <a:rPr lang="en-US" dirty="0">
                <a:latin typeface="Antique Olive" pitchFamily="34" charset="0"/>
              </a:rPr>
              <a:t>It is the intent of the Primary Care Office (PCO) </a:t>
            </a:r>
          </a:p>
          <a:p>
            <a:pPr algn="ctr"/>
            <a:r>
              <a:rPr lang="en-US" dirty="0">
                <a:latin typeface="Antique Olive" pitchFamily="34" charset="0"/>
              </a:rPr>
              <a:t>that all Sponsors/Employers and Physicians participating in the Nevada Conrad 30 J-1 Visa Waiver Program are aware of and understand their </a:t>
            </a:r>
          </a:p>
          <a:p>
            <a:pPr algn="ctr"/>
            <a:r>
              <a:rPr lang="en-US" dirty="0">
                <a:latin typeface="Antique Olive" pitchFamily="34" charset="0"/>
              </a:rPr>
              <a:t>Responsibilities and Rights.</a:t>
            </a:r>
          </a:p>
          <a:p>
            <a:pPr algn="ctr"/>
            <a:endParaRPr lang="en-US" sz="2400" dirty="0">
              <a:latin typeface="Antique Olive" pitchFamily="34" charset="0"/>
            </a:endParaRPr>
          </a:p>
          <a:p>
            <a:pPr algn="ctr"/>
            <a:r>
              <a:rPr lang="en-US" sz="2400" dirty="0">
                <a:latin typeface="Antique Olive"/>
              </a:rPr>
              <a:t>As verification that you have read and understood the information in this presentation you will be asked to confirm acknowledgement on the Conrad 30 J-1 Visa Waiver </a:t>
            </a:r>
            <a:r>
              <a:rPr lang="en-US" sz="2400" dirty="0">
                <a:latin typeface="Antique Olive"/>
                <a:hlinkClick r:id="rId2"/>
              </a:rPr>
              <a:t>Verification of Status</a:t>
            </a:r>
            <a:r>
              <a:rPr lang="en-US" sz="2400" dirty="0">
                <a:latin typeface="Antique Olive"/>
              </a:rPr>
              <a:t> form.</a:t>
            </a:r>
          </a:p>
          <a:p>
            <a:pPr algn="ctr"/>
            <a:endParaRPr lang="en-US" sz="2600" dirty="0">
              <a:latin typeface="Antique Olive" pitchFamily="34" charset="0"/>
            </a:endParaRPr>
          </a:p>
        </p:txBody>
      </p:sp>
      <p:sp>
        <p:nvSpPr>
          <p:cNvPr id="4" name="Subtitle 2"/>
          <p:cNvSpPr txBox="1">
            <a:spLocks/>
          </p:cNvSpPr>
          <p:nvPr/>
        </p:nvSpPr>
        <p:spPr>
          <a:xfrm>
            <a:off x="381000" y="6172200"/>
            <a:ext cx="8534400" cy="381000"/>
          </a:xfrm>
          <a:prstGeom prst="rect">
            <a:avLst/>
          </a:prstGeom>
        </p:spPr>
        <p:txBody>
          <a:bodyPr lIns="45720" rIns="246888">
            <a:normAutofit lnSpcReduction="10000"/>
          </a:bodyPr>
          <a:lstStyle/>
          <a:p>
            <a:pPr marL="0" marR="0" lvl="0" indent="0" algn="ctr" defTabSz="914400" rtl="0" eaLnBrk="1" fontAlgn="auto" latinLnBrk="0" hangingPunct="1">
              <a:lnSpc>
                <a:spcPct val="100000"/>
              </a:lnSpc>
              <a:spcBef>
                <a:spcPts val="0"/>
              </a:spcBef>
              <a:spcAft>
                <a:spcPts val="0"/>
              </a:spcAft>
              <a:buClr>
                <a:schemeClr val="accent1"/>
              </a:buClr>
              <a:buSzPct val="70000"/>
              <a:buFont typeface="Wingdings 2"/>
              <a:buNone/>
              <a:tabLst/>
              <a:defRPr/>
            </a:pPr>
            <a:endParaRPr kumimoji="0" lang="en-US" sz="9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
                <a:schemeClr val="accent1"/>
              </a:buClr>
              <a:buSzPct val="70000"/>
              <a:buFont typeface="Wingdings 2"/>
              <a:buNone/>
              <a:tabLst/>
              <a:defRPr/>
            </a:pPr>
            <a:r>
              <a:rPr lang="en-US" sz="1200" noProof="0" dirty="0">
                <a:latin typeface="Antique Olive"/>
              </a:rPr>
              <a:t>A special Thank You to the Texas Conrad 30 J-1 Visa Waiver Program for most of the c</a:t>
            </a:r>
            <a:r>
              <a:rPr kumimoji="0" lang="en-US" sz="1200" b="0" i="0" u="none" strike="noStrike" kern="1200" cap="none" spc="0" normalizeH="0" baseline="0" noProof="0" dirty="0">
                <a:ln>
                  <a:noFill/>
                </a:ln>
                <a:solidFill>
                  <a:schemeClr val="tx1"/>
                </a:solidFill>
                <a:effectLst/>
                <a:uLnTx/>
                <a:uFillTx/>
                <a:latin typeface="Antique Olive"/>
              </a:rPr>
              <a:t>ontent used in this </a:t>
            </a:r>
            <a:r>
              <a:rPr kumimoji="0" lang="en-US" sz="1200" b="0" i="0" u="none" strike="noStrike" kern="1200" cap="none" spc="0" normalizeH="0" noProof="0" dirty="0">
                <a:ln>
                  <a:noFill/>
                </a:ln>
                <a:solidFill>
                  <a:schemeClr val="tx1"/>
                </a:solidFill>
                <a:effectLst/>
                <a:uLnTx/>
                <a:uFillTx/>
                <a:latin typeface="Antique Olive"/>
              </a:rPr>
              <a:t>presentation.</a:t>
            </a:r>
            <a:endParaRPr kumimoji="0" lang="en-US" sz="1200" b="0" i="0" u="none" strike="noStrike" kern="1200" cap="none" spc="0" normalizeH="0" baseline="0" noProof="0" dirty="0">
              <a:ln>
                <a:noFill/>
              </a:ln>
              <a:solidFill>
                <a:schemeClr val="tx1"/>
              </a:solidFill>
              <a:effectLst/>
              <a:uLnTx/>
              <a:uFillTx/>
              <a:latin typeface="Antique Olive"/>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50746076-E4BC-4ABC-B2AD-8B175F27EAB0}" type="slidenum">
              <a:rPr lang="en-US" smtClean="0">
                <a:latin typeface="Antique Olive" pitchFamily="34" charset="0"/>
              </a:rPr>
              <a:t>10</a:t>
            </a:fld>
            <a:endParaRPr lang="en-US" dirty="0">
              <a:latin typeface="Antique Olive" pitchFamily="34" charset="0"/>
            </a:endParaRPr>
          </a:p>
        </p:txBody>
      </p:sp>
      <p:sp>
        <p:nvSpPr>
          <p:cNvPr id="3" name="Content Placeholder 2"/>
          <p:cNvSpPr>
            <a:spLocks noGrp="1"/>
          </p:cNvSpPr>
          <p:nvPr>
            <p:ph idx="1"/>
          </p:nvPr>
        </p:nvSpPr>
        <p:spPr>
          <a:xfrm>
            <a:off x="457200" y="1828801"/>
            <a:ext cx="8229600" cy="2057400"/>
          </a:xfrm>
        </p:spPr>
        <p:txBody>
          <a:bodyPr/>
          <a:lstStyle/>
          <a:p>
            <a:pPr algn="ctr">
              <a:buNone/>
            </a:pPr>
            <a:r>
              <a:rPr lang="en-US" dirty="0"/>
              <a:t>	</a:t>
            </a:r>
            <a:r>
              <a:rPr lang="en-US" dirty="0">
                <a:latin typeface="Antique Olive" pitchFamily="34" charset="0"/>
              </a:rPr>
              <a:t>I am Responsible for recognizing that my conduct is a reflection of the practice and to act in a manner that provides a positive reflection.</a:t>
            </a:r>
          </a:p>
        </p:txBody>
      </p:sp>
      <p:sp>
        <p:nvSpPr>
          <p:cNvPr id="5" name="Content Placeholder 2"/>
          <p:cNvSpPr txBox="1">
            <a:spLocks/>
          </p:cNvSpPr>
          <p:nvPr/>
        </p:nvSpPr>
        <p:spPr>
          <a:xfrm>
            <a:off x="457200" y="4191000"/>
            <a:ext cx="8229600" cy="2011363"/>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Be</a:t>
            </a:r>
            <a:r>
              <a:rPr kumimoji="0" lang="en-US" sz="2400" b="0" i="1" u="none" strike="noStrike" kern="1200" cap="none" spc="0" normalizeH="0" noProof="0" dirty="0">
                <a:ln>
                  <a:noFill/>
                </a:ln>
                <a:solidFill>
                  <a:schemeClr val="tx1"/>
                </a:solidFill>
                <a:effectLst/>
                <a:uLnTx/>
                <a:uFillTx/>
                <a:latin typeface="Antique Olive" pitchFamily="34" charset="0"/>
              </a:rPr>
              <a:t> mindful of how your behavior is viewed by others in your community. Be sure that your family knows they are seen as an extension of you and the practice with which you will be associated.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8A8654B3-08A6-4A60-977F-4EE03660212C}" type="slidenum">
              <a:rPr lang="en-US" smtClean="0">
                <a:latin typeface="Antique Olive" pitchFamily="34" charset="0"/>
              </a:rPr>
              <a:t>11</a:t>
            </a:fld>
            <a:endParaRPr lang="en-US" dirty="0">
              <a:latin typeface="Antique Olive" pitchFamily="34" charset="0"/>
            </a:endParaRPr>
          </a:p>
        </p:txBody>
      </p:sp>
      <p:sp>
        <p:nvSpPr>
          <p:cNvPr id="3" name="Content Placeholder 2"/>
          <p:cNvSpPr>
            <a:spLocks noGrp="1"/>
          </p:cNvSpPr>
          <p:nvPr>
            <p:ph idx="1"/>
          </p:nvPr>
        </p:nvSpPr>
        <p:spPr>
          <a:xfrm>
            <a:off x="381000" y="1828800"/>
            <a:ext cx="8229600" cy="1295400"/>
          </a:xfrm>
        </p:spPr>
        <p:txBody>
          <a:bodyPr/>
          <a:lstStyle/>
          <a:p>
            <a:pPr algn="ctr">
              <a:buNone/>
            </a:pPr>
            <a:r>
              <a:rPr lang="en-US" dirty="0"/>
              <a:t>	</a:t>
            </a:r>
            <a:r>
              <a:rPr lang="en-US" dirty="0">
                <a:latin typeface="Antique Olive" pitchFamily="34" charset="0"/>
              </a:rPr>
              <a:t>I have a Right to be treated equally </a:t>
            </a:r>
          </a:p>
          <a:p>
            <a:pPr algn="ctr">
              <a:buNone/>
            </a:pPr>
            <a:r>
              <a:rPr lang="en-US" dirty="0">
                <a:latin typeface="Antique Olive" pitchFamily="34" charset="0"/>
              </a:rPr>
              <a:t>with my peers.</a:t>
            </a:r>
          </a:p>
        </p:txBody>
      </p:sp>
      <p:sp>
        <p:nvSpPr>
          <p:cNvPr id="5" name="Content Placeholder 2"/>
          <p:cNvSpPr txBox="1">
            <a:spLocks/>
          </p:cNvSpPr>
          <p:nvPr/>
        </p:nvSpPr>
        <p:spPr>
          <a:xfrm>
            <a:off x="228600" y="3200400"/>
            <a:ext cx="8610600" cy="34290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Your</a:t>
            </a:r>
            <a:r>
              <a:rPr kumimoji="0" lang="en-US" sz="2400" b="0" i="1" u="none" strike="noStrike" kern="1200" cap="none" spc="0" normalizeH="0" noProof="0" dirty="0">
                <a:ln>
                  <a:noFill/>
                </a:ln>
                <a:solidFill>
                  <a:schemeClr val="tx1"/>
                </a:solidFill>
                <a:effectLst/>
                <a:uLnTx/>
                <a:uFillTx/>
                <a:latin typeface="Antique Olive" pitchFamily="34" charset="0"/>
              </a:rPr>
              <a:t> obligation doesn’t make you an “indentured servant.”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Negotiate with your employer to ensure fair and equal treatment regarding physician duties, including call coverage; evening, weekend and holiday shifts; educational and personal leave, etc.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endParaRPr kumimoji="0" lang="en-US" sz="2400" b="0" i="1" u="none" strike="noStrike" kern="1200" cap="none" spc="0" normalizeH="0" noProof="0" dirty="0">
              <a:ln>
                <a:noFill/>
              </a:ln>
              <a:solidFill>
                <a:schemeClr val="tx1"/>
              </a:solidFill>
              <a:effectLst/>
              <a:uLnTx/>
              <a:uFillTx/>
              <a:latin typeface="Antique Olive" pitchFamily="34" charset="0"/>
            </a:endParaRP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Remember also that initially the newest doctor may get the least choice in schedules or duties, but over time there should be more balance and equability.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472A638E-656E-42C3-B470-31A184CCB089}" type="slidenum">
              <a:rPr lang="en-US" smtClean="0">
                <a:latin typeface="Antique Olive" pitchFamily="34" charset="0"/>
              </a:rPr>
              <a:t>12</a:t>
            </a:fld>
            <a:endParaRPr lang="en-US" dirty="0">
              <a:latin typeface="Antique Olive" pitchFamily="34" charset="0"/>
            </a:endParaRPr>
          </a:p>
        </p:txBody>
      </p:sp>
      <p:sp>
        <p:nvSpPr>
          <p:cNvPr id="3" name="Content Placeholder 2"/>
          <p:cNvSpPr>
            <a:spLocks noGrp="1"/>
          </p:cNvSpPr>
          <p:nvPr>
            <p:ph idx="1"/>
          </p:nvPr>
        </p:nvSpPr>
        <p:spPr>
          <a:xfrm>
            <a:off x="381000" y="1905000"/>
            <a:ext cx="8229600" cy="2392363"/>
          </a:xfrm>
        </p:spPr>
        <p:txBody>
          <a:bodyPr>
            <a:normAutofit/>
          </a:bodyPr>
          <a:lstStyle/>
          <a:p>
            <a:pPr algn="ctr">
              <a:buNone/>
            </a:pPr>
            <a:r>
              <a:rPr lang="en-US" dirty="0"/>
              <a:t>	</a:t>
            </a:r>
            <a:r>
              <a:rPr lang="en-US" sz="3100" dirty="0">
                <a:latin typeface="Antique Olive" pitchFamily="34" charset="0"/>
              </a:rPr>
              <a:t>I am Responsible to obtain, within 60 days of starting work, an individual </a:t>
            </a:r>
            <a:r>
              <a:rPr lang="en-US" sz="3100" dirty="0">
                <a:latin typeface="Antique Olive" pitchFamily="34" charset="0"/>
                <a:hlinkClick r:id="rId2"/>
              </a:rPr>
              <a:t>National Provider Identifier (NPI) </a:t>
            </a:r>
            <a:r>
              <a:rPr lang="en-US" sz="3100" dirty="0">
                <a:latin typeface="Antique Olive" pitchFamily="34" charset="0"/>
              </a:rPr>
              <a:t>from the Centers for Medicare and Medicaid Services (CMS).</a:t>
            </a:r>
          </a:p>
        </p:txBody>
      </p:sp>
      <p:sp>
        <p:nvSpPr>
          <p:cNvPr id="5" name="Content Placeholder 2"/>
          <p:cNvSpPr txBox="1">
            <a:spLocks/>
          </p:cNvSpPr>
          <p:nvPr/>
        </p:nvSpPr>
        <p:spPr>
          <a:xfrm>
            <a:off x="457200" y="4495800"/>
            <a:ext cx="8229600" cy="1447801"/>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The Physician’s NPI  must</a:t>
            </a:r>
            <a:r>
              <a:rPr kumimoji="0" lang="en-US" sz="2400" b="0" i="1" u="none" strike="noStrike" kern="1200" cap="none" spc="0" normalizeH="0" noProof="0" dirty="0">
                <a:ln>
                  <a:noFill/>
                </a:ln>
                <a:solidFill>
                  <a:schemeClr val="tx1"/>
                </a:solidFill>
                <a:effectLst/>
                <a:uLnTx/>
                <a:uFillTx/>
                <a:latin typeface="Antique Olive" pitchFamily="34" charset="0"/>
              </a:rPr>
              <a:t> be used on all health care claims.</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4B235FD1-28C0-44EF-928B-BBFEE3F9F23A}" type="slidenum">
              <a:rPr lang="en-US" smtClean="0">
                <a:latin typeface="Antique Olive" pitchFamily="34" charset="0"/>
              </a:rPr>
              <a:t>13</a:t>
            </a:fld>
            <a:endParaRPr lang="en-US" dirty="0">
              <a:latin typeface="Antique Olive" pitchFamily="34" charset="0"/>
            </a:endParaRPr>
          </a:p>
        </p:txBody>
      </p:sp>
      <p:sp>
        <p:nvSpPr>
          <p:cNvPr id="3" name="Content Placeholder 2"/>
          <p:cNvSpPr>
            <a:spLocks noGrp="1"/>
          </p:cNvSpPr>
          <p:nvPr>
            <p:ph idx="1"/>
          </p:nvPr>
        </p:nvSpPr>
        <p:spPr>
          <a:xfrm>
            <a:off x="381000" y="2057400"/>
            <a:ext cx="8229600" cy="2239963"/>
          </a:xfrm>
        </p:spPr>
        <p:txBody>
          <a:bodyPr/>
          <a:lstStyle/>
          <a:p>
            <a:pPr algn="ctr">
              <a:buNone/>
            </a:pPr>
            <a:r>
              <a:rPr lang="en-US" dirty="0"/>
              <a:t>	</a:t>
            </a:r>
            <a:r>
              <a:rPr lang="en-US" dirty="0">
                <a:latin typeface="Antique Olive" pitchFamily="34" charset="0"/>
              </a:rPr>
              <a:t>I have a Right to expect all billings submitted for my services will be lawful and correct.</a:t>
            </a:r>
          </a:p>
        </p:txBody>
      </p:sp>
      <p:sp>
        <p:nvSpPr>
          <p:cNvPr id="5" name="Content Placeholder 2"/>
          <p:cNvSpPr txBox="1">
            <a:spLocks/>
          </p:cNvSpPr>
          <p:nvPr/>
        </p:nvSpPr>
        <p:spPr>
          <a:xfrm>
            <a:off x="457200" y="4038600"/>
            <a:ext cx="8229600" cy="1905001"/>
          </a:xfrm>
          <a:prstGeom prst="rect">
            <a:avLst/>
          </a:prstGeom>
        </p:spPr>
        <p:txBody>
          <a:bodyPr>
            <a:normAutofit lnSpcReduction="10000"/>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Ask</a:t>
            </a:r>
            <a:r>
              <a:rPr kumimoji="0" lang="en-US" sz="2400" b="0" i="1" u="none" strike="noStrike" kern="1200" cap="none" spc="0" normalizeH="0" noProof="0" dirty="0">
                <a:ln>
                  <a:noFill/>
                </a:ln>
                <a:solidFill>
                  <a:schemeClr val="tx1"/>
                </a:solidFill>
                <a:effectLst/>
                <a:uLnTx/>
                <a:uFillTx/>
                <a:latin typeface="Antique Olive" pitchFamily="34" charset="0"/>
              </a:rPr>
              <a:t> questions!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endParaRPr lang="en-US" sz="2400" i="1" dirty="0">
              <a:latin typeface="Antique Olive" pitchFamily="34" charset="0"/>
            </a:endParaRP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Ask to verify billings submitted under your </a:t>
            </a:r>
            <a:r>
              <a:rPr lang="en-US" sz="2400" i="1" dirty="0">
                <a:latin typeface="Antique Olive" pitchFamily="34" charset="0"/>
                <a:hlinkClick r:id="rId2"/>
              </a:rPr>
              <a:t>NPI </a:t>
            </a:r>
            <a:r>
              <a:rPr lang="en-US" sz="2400" i="1" dirty="0">
                <a:latin typeface="Antique Olive" pitchFamily="34" charset="0"/>
              </a:rPr>
              <a:t> n</a:t>
            </a:r>
            <a:r>
              <a:rPr kumimoji="0" lang="en-US" sz="2400" b="0" i="1" u="none" strike="noStrike" kern="1200" cap="none" spc="0" normalizeH="0" noProof="0" dirty="0">
                <a:ln>
                  <a:noFill/>
                </a:ln>
                <a:solidFill>
                  <a:schemeClr val="tx1"/>
                </a:solidFill>
                <a:effectLst/>
                <a:uLnTx/>
                <a:uFillTx/>
                <a:latin typeface="Antique Olive" pitchFamily="34" charset="0"/>
              </a:rPr>
              <a:t>umber and license. You can be liable for any errors or unlawful claim submissions.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609C7BA0-517D-4117-8151-D8E75C2DD75A}" type="slidenum">
              <a:rPr lang="en-US" smtClean="0">
                <a:latin typeface="Antique Olive" pitchFamily="34" charset="0"/>
              </a:rPr>
              <a:t>14</a:t>
            </a:fld>
            <a:endParaRPr lang="en-US" dirty="0">
              <a:latin typeface="Antique Olive" pitchFamily="34" charset="0"/>
            </a:endParaRPr>
          </a:p>
        </p:txBody>
      </p:sp>
      <p:sp>
        <p:nvSpPr>
          <p:cNvPr id="3" name="Content Placeholder 2"/>
          <p:cNvSpPr>
            <a:spLocks noGrp="1"/>
          </p:cNvSpPr>
          <p:nvPr>
            <p:ph idx="1"/>
          </p:nvPr>
        </p:nvSpPr>
        <p:spPr>
          <a:xfrm>
            <a:off x="381000" y="1905000"/>
            <a:ext cx="8229600" cy="2895600"/>
          </a:xfrm>
        </p:spPr>
        <p:txBody>
          <a:bodyPr>
            <a:normAutofit/>
          </a:bodyPr>
          <a:lstStyle/>
          <a:p>
            <a:pPr algn="ctr">
              <a:buNone/>
            </a:pPr>
            <a:r>
              <a:rPr lang="en-US" dirty="0"/>
              <a:t>	</a:t>
            </a:r>
            <a:r>
              <a:rPr lang="en-US" dirty="0">
                <a:latin typeface="Antique Olive" pitchFamily="34" charset="0"/>
              </a:rPr>
              <a:t>I have a Responsibility to report practices that do not meet the standards of care as established by the </a:t>
            </a:r>
          </a:p>
          <a:p>
            <a:pPr algn="ctr">
              <a:buNone/>
            </a:pPr>
            <a:r>
              <a:rPr lang="en-US" dirty="0">
                <a:latin typeface="Antique Olive" pitchFamily="34" charset="0"/>
                <a:hlinkClick r:id="rId2"/>
              </a:rPr>
              <a:t>Nevada State Board of Medical Examiners</a:t>
            </a:r>
            <a:r>
              <a:rPr lang="en-US" dirty="0">
                <a:latin typeface="Antique Olive" pitchFamily="34" charset="0"/>
              </a:rPr>
              <a:t>.</a:t>
            </a:r>
          </a:p>
        </p:txBody>
      </p:sp>
      <p:sp>
        <p:nvSpPr>
          <p:cNvPr id="5" name="Content Placeholder 2"/>
          <p:cNvSpPr txBox="1">
            <a:spLocks/>
          </p:cNvSpPr>
          <p:nvPr/>
        </p:nvSpPr>
        <p:spPr>
          <a:xfrm>
            <a:off x="457200" y="4343400"/>
            <a:ext cx="8229600" cy="2133599"/>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NRS 41A.009 “Medical</a:t>
            </a:r>
            <a:r>
              <a:rPr kumimoji="0" lang="en-US" sz="2400" b="0" i="1" u="none" strike="noStrike" kern="1200" cap="none" spc="0" normalizeH="0" noProof="0" dirty="0">
                <a:ln>
                  <a:noFill/>
                </a:ln>
                <a:solidFill>
                  <a:schemeClr val="tx1"/>
                </a:solidFill>
                <a:effectLst/>
                <a:uLnTx/>
                <a:uFillTx/>
                <a:latin typeface="Antique Olive" pitchFamily="34" charset="0"/>
              </a:rPr>
              <a:t> malpractice” means the failure of a physician, hospital, or employee of a hospital, in rendering services, to use the reasonable care, skill, or knowledge ordinarily used under similar circumstances.</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AD44FD3B-DE04-40C9-906C-5500F3FEE320}" type="slidenum">
              <a:rPr lang="en-US" sz="4900" smtClean="0">
                <a:latin typeface="Antique Olive" pitchFamily="34" charset="0"/>
              </a:rPr>
              <a:t>15</a:t>
            </a:fld>
            <a:endParaRPr lang="en-US" dirty="0">
              <a:latin typeface="Antique Olive" pitchFamily="34" charset="0"/>
            </a:endParaRPr>
          </a:p>
        </p:txBody>
      </p:sp>
      <p:sp>
        <p:nvSpPr>
          <p:cNvPr id="3" name="Content Placeholder 2"/>
          <p:cNvSpPr>
            <a:spLocks noGrp="1"/>
          </p:cNvSpPr>
          <p:nvPr>
            <p:ph idx="1"/>
          </p:nvPr>
        </p:nvSpPr>
        <p:spPr>
          <a:xfrm>
            <a:off x="457200" y="1828800"/>
            <a:ext cx="8229600" cy="2544763"/>
          </a:xfrm>
        </p:spPr>
        <p:txBody>
          <a:bodyPr>
            <a:normAutofit/>
          </a:bodyPr>
          <a:lstStyle/>
          <a:p>
            <a:pPr algn="ctr">
              <a:buNone/>
            </a:pPr>
            <a:r>
              <a:rPr lang="en-US" dirty="0">
                <a:latin typeface="Antique Olive" pitchFamily="34" charset="0"/>
              </a:rPr>
              <a:t>	I have a Right to regular performance meetings to ensure that I am meeting expectations or have a plan to do so.</a:t>
            </a:r>
          </a:p>
        </p:txBody>
      </p:sp>
      <p:sp>
        <p:nvSpPr>
          <p:cNvPr id="5" name="Content Placeholder 2"/>
          <p:cNvSpPr txBox="1">
            <a:spLocks/>
          </p:cNvSpPr>
          <p:nvPr/>
        </p:nvSpPr>
        <p:spPr>
          <a:xfrm>
            <a:off x="533400" y="3886200"/>
            <a:ext cx="8229600" cy="2316163"/>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Meet</a:t>
            </a:r>
            <a:r>
              <a:rPr kumimoji="0" lang="en-US" sz="2400" b="0" i="1" u="none" strike="noStrike" kern="1200" cap="none" spc="0" normalizeH="0" noProof="0" dirty="0">
                <a:ln>
                  <a:noFill/>
                </a:ln>
                <a:solidFill>
                  <a:schemeClr val="tx1"/>
                </a:solidFill>
                <a:effectLst/>
                <a:uLnTx/>
                <a:uFillTx/>
                <a:latin typeface="Antique Olive" pitchFamily="34" charset="0"/>
              </a:rPr>
              <a:t> regularly with your employer and other key staff (i.e. Director of Nursing, Practice Manager, Department Chair, etc.) to be sure that any problems are addressed. This will also let you know whether your performance is on track with your employer’s expectations.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219200"/>
          </a:xfrm>
        </p:spPr>
        <p:txBody>
          <a:bodyPr>
            <a:normAutofit fontScale="90000"/>
          </a:bodyPr>
          <a:lstStyle/>
          <a:p>
            <a:pPr algn="ctr"/>
            <a:r>
              <a:rPr lang="en-US" dirty="0">
                <a:latin typeface="Antique Olive" pitchFamily="34" charset="0"/>
              </a:rPr>
              <a:t>J-1 Visa Waiver Physician Responsibilities and Rights </a:t>
            </a:r>
            <a:fld id="{FD487A94-4297-4995-88E5-A56C7CC46DD2}" type="slidenum">
              <a:rPr lang="en-US" smtClean="0">
                <a:latin typeface="Antique Olive" pitchFamily="34" charset="0"/>
              </a:rPr>
              <a:t>16</a:t>
            </a:fld>
            <a:endParaRPr lang="en-US" dirty="0">
              <a:latin typeface="Antique Olive" pitchFamily="34" charset="0"/>
            </a:endParaRPr>
          </a:p>
        </p:txBody>
      </p:sp>
      <p:sp>
        <p:nvSpPr>
          <p:cNvPr id="3" name="Content Placeholder 2"/>
          <p:cNvSpPr>
            <a:spLocks noGrp="1"/>
          </p:cNvSpPr>
          <p:nvPr>
            <p:ph idx="1"/>
          </p:nvPr>
        </p:nvSpPr>
        <p:spPr>
          <a:xfrm>
            <a:off x="457200" y="1752600"/>
            <a:ext cx="8229600" cy="1828801"/>
          </a:xfrm>
        </p:spPr>
        <p:txBody>
          <a:bodyPr/>
          <a:lstStyle/>
          <a:p>
            <a:pPr algn="ctr">
              <a:buNone/>
            </a:pPr>
            <a:r>
              <a:rPr lang="en-US" dirty="0"/>
              <a:t>	</a:t>
            </a:r>
            <a:r>
              <a:rPr lang="en-US" dirty="0">
                <a:latin typeface="Antique Olive" pitchFamily="34" charset="0"/>
              </a:rPr>
              <a:t>I have a Right to discuss my situation with legal or government professionals if necessary.</a:t>
            </a:r>
          </a:p>
        </p:txBody>
      </p:sp>
      <p:sp>
        <p:nvSpPr>
          <p:cNvPr id="5" name="Content Placeholder 2"/>
          <p:cNvSpPr txBox="1">
            <a:spLocks/>
          </p:cNvSpPr>
          <p:nvPr/>
        </p:nvSpPr>
        <p:spPr>
          <a:xfrm>
            <a:off x="228600" y="3352800"/>
            <a:ext cx="8763000" cy="3505200"/>
          </a:xfrm>
          <a:prstGeom prst="rect">
            <a:avLst/>
          </a:prstGeom>
        </p:spPr>
        <p:txBody>
          <a:bodyPr>
            <a:normAutofit fontScale="85000" lnSpcReduction="20000"/>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800" b="0" i="1" u="none" strike="noStrike" kern="1200" cap="none" spc="0" normalizeH="0" baseline="0" noProof="0" dirty="0">
                <a:ln>
                  <a:noFill/>
                </a:ln>
                <a:solidFill>
                  <a:schemeClr val="tx1"/>
                </a:solidFill>
                <a:effectLst/>
                <a:uLnTx/>
                <a:uFillTx/>
                <a:latin typeface="Antique Olive" pitchFamily="34" charset="0"/>
              </a:rPr>
              <a:t>If</a:t>
            </a:r>
            <a:r>
              <a:rPr kumimoji="0" lang="en-US" sz="2800" b="0" i="1" u="none" strike="noStrike" kern="1200" cap="none" spc="0" normalizeH="0" noProof="0" dirty="0">
                <a:ln>
                  <a:noFill/>
                </a:ln>
                <a:solidFill>
                  <a:schemeClr val="tx1"/>
                </a:solidFill>
                <a:effectLst/>
                <a:uLnTx/>
                <a:uFillTx/>
                <a:latin typeface="Antique Olive" pitchFamily="34" charset="0"/>
              </a:rPr>
              <a:t> issues with your contract or employment concern you, our office can talk with you and advise you about possible solutions.  Understand that the PCO does not have the authority to mediate between employer and employees participating in the Nevada Conrad 30 J-1 Physician Visa Waiver program, or to enforce labor standards.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endParaRPr lang="en-US" sz="2800" i="1" baseline="0" dirty="0">
              <a:latin typeface="Antique Olive" pitchFamily="34" charset="0"/>
            </a:endParaRP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lang="en-US" sz="2800" i="1" baseline="0" dirty="0">
                <a:latin typeface="Antique Olive" pitchFamily="34" charset="0"/>
              </a:rPr>
              <a:t>Further, the PCO assumes no responsibility</a:t>
            </a:r>
            <a:r>
              <a:rPr lang="en-US" sz="2800" i="1" dirty="0">
                <a:latin typeface="Antique Olive" pitchFamily="34" charset="0"/>
              </a:rPr>
              <a:t> for negotiations or content of employment contracts or for termination of the contracts and encourages the inclusion of “dispute mediation” in your contract.</a:t>
            </a:r>
            <a:endParaRPr kumimoji="0" lang="en-US" sz="28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219200"/>
          </a:xfrm>
        </p:spPr>
        <p:txBody>
          <a:bodyPr>
            <a:normAutofit fontScale="90000"/>
          </a:bodyPr>
          <a:lstStyle/>
          <a:p>
            <a:pPr algn="ctr"/>
            <a:r>
              <a:rPr lang="en-US" dirty="0">
                <a:latin typeface="Antique Olive" pitchFamily="34" charset="0"/>
              </a:rPr>
              <a:t>J-1 Visa Waiver Physician Responsibilities and Rights </a:t>
            </a:r>
            <a:fld id="{0FFD4492-F397-4029-A5FC-B50AAA18D457}" type="slidenum">
              <a:rPr lang="en-US" smtClean="0">
                <a:latin typeface="Antique Olive" pitchFamily="34" charset="0"/>
              </a:rPr>
              <a:t>17</a:t>
            </a:fld>
            <a:endParaRPr lang="en-US" dirty="0">
              <a:latin typeface="Antique Olive" pitchFamily="34" charset="0"/>
            </a:endParaRPr>
          </a:p>
        </p:txBody>
      </p:sp>
      <p:sp>
        <p:nvSpPr>
          <p:cNvPr id="3" name="Content Placeholder 2"/>
          <p:cNvSpPr>
            <a:spLocks noGrp="1"/>
          </p:cNvSpPr>
          <p:nvPr>
            <p:ph idx="1"/>
          </p:nvPr>
        </p:nvSpPr>
        <p:spPr>
          <a:xfrm>
            <a:off x="457200" y="1828800"/>
            <a:ext cx="8229600" cy="1676400"/>
          </a:xfrm>
        </p:spPr>
        <p:txBody>
          <a:bodyPr/>
          <a:lstStyle/>
          <a:p>
            <a:pPr algn="ctr">
              <a:buNone/>
            </a:pPr>
            <a:r>
              <a:rPr lang="en-US" dirty="0"/>
              <a:t>	</a:t>
            </a:r>
            <a:r>
              <a:rPr lang="en-US" dirty="0">
                <a:latin typeface="Antique Olive" pitchFamily="34" charset="0"/>
              </a:rPr>
              <a:t>I have a Right to leave the practice with no repercussions after my obligation is complete.</a:t>
            </a:r>
          </a:p>
        </p:txBody>
      </p:sp>
      <p:sp>
        <p:nvSpPr>
          <p:cNvPr id="5" name="Content Placeholder 2"/>
          <p:cNvSpPr txBox="1">
            <a:spLocks/>
          </p:cNvSpPr>
          <p:nvPr/>
        </p:nvSpPr>
        <p:spPr>
          <a:xfrm>
            <a:off x="304800" y="3429000"/>
            <a:ext cx="8610600" cy="3429000"/>
          </a:xfrm>
          <a:prstGeom prst="rect">
            <a:avLst/>
          </a:prstGeom>
        </p:spPr>
        <p:txBody>
          <a:bodyPr>
            <a:normAutofit fontScale="92500" lnSpcReduction="10000"/>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600" b="0" i="1" u="none" strike="noStrike" kern="1200" cap="none" spc="0" normalizeH="0" baseline="0" noProof="0" dirty="0">
                <a:ln>
                  <a:noFill/>
                </a:ln>
                <a:solidFill>
                  <a:schemeClr val="tx1"/>
                </a:solidFill>
                <a:effectLst/>
                <a:uLnTx/>
                <a:uFillTx/>
                <a:latin typeface="Antique Olive" pitchFamily="34" charset="0"/>
              </a:rPr>
              <a:t>Be</a:t>
            </a:r>
            <a:r>
              <a:rPr kumimoji="0" lang="en-US" sz="2600" b="0" i="1" u="none" strike="noStrike" kern="1200" cap="none" spc="0" normalizeH="0" noProof="0" dirty="0">
                <a:ln>
                  <a:noFill/>
                </a:ln>
                <a:solidFill>
                  <a:schemeClr val="tx1"/>
                </a:solidFill>
                <a:effectLst/>
                <a:uLnTx/>
                <a:uFillTx/>
                <a:latin typeface="Antique Olive" pitchFamily="34" charset="0"/>
              </a:rPr>
              <a:t> sure that you have been open with your employer about your future plans. If you successfully complete your three-year obligation and the contract terms, you should have a wider range of employment options. Be aware of any non-solicitation clauses in your contract and abide by them.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endParaRPr lang="en-US" sz="1300" i="1" dirty="0">
              <a:latin typeface="Antique Olive" pitchFamily="34" charset="0"/>
            </a:endParaRP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600" b="0" i="1" u="none" strike="noStrike" kern="1200" cap="none" spc="0" normalizeH="0" noProof="0" dirty="0">
                <a:ln>
                  <a:noFill/>
                </a:ln>
                <a:solidFill>
                  <a:schemeClr val="tx1"/>
                </a:solidFill>
                <a:effectLst/>
                <a:uLnTx/>
                <a:uFillTx/>
                <a:latin typeface="Antique Olive" pitchFamily="34" charset="0"/>
              </a:rPr>
              <a:t>Also, be aware of all </a:t>
            </a:r>
            <a:r>
              <a:rPr lang="en-US" sz="2600" i="1" dirty="0">
                <a:latin typeface="Antique Olive" pitchFamily="34" charset="0"/>
              </a:rPr>
              <a:t>im</a:t>
            </a:r>
            <a:r>
              <a:rPr kumimoji="0" lang="en-US" sz="2600" b="0" i="1" u="none" strike="noStrike" kern="1200" cap="none" spc="0" normalizeH="0" noProof="0" dirty="0">
                <a:ln>
                  <a:noFill/>
                </a:ln>
                <a:solidFill>
                  <a:schemeClr val="tx1"/>
                </a:solidFill>
                <a:effectLst/>
                <a:uLnTx/>
                <a:uFillTx/>
                <a:latin typeface="Antique Olive" pitchFamily="34" charset="0"/>
              </a:rPr>
              <a:t>migration regulations and opportunities.  For example, getting a “green card” or permanent residency through a National Interest Waiver will require employment that meets USCIS requirements. </a:t>
            </a:r>
            <a:endParaRPr kumimoji="0" lang="en-US" sz="26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normAutofit/>
          </a:bodyPr>
          <a:lstStyle/>
          <a:p>
            <a:pPr algn="ctr"/>
            <a:r>
              <a:rPr lang="en-US" sz="4100" dirty="0">
                <a:latin typeface="Antique Olive" pitchFamily="34" charset="0"/>
              </a:rPr>
              <a:t>Sponsor/Employer </a:t>
            </a:r>
            <a:br>
              <a:rPr lang="en-US" sz="4100" dirty="0">
                <a:latin typeface="Antique Olive" pitchFamily="34" charset="0"/>
              </a:rPr>
            </a:br>
            <a:r>
              <a:rPr lang="en-US" sz="4100" dirty="0">
                <a:latin typeface="Antique Olive" pitchFamily="34" charset="0"/>
              </a:rPr>
              <a:t>Responsibilities and Rights </a:t>
            </a:r>
            <a:fld id="{B86F02C6-8DB4-470B-B565-D15BBF9BE1C7}" type="slidenum">
              <a:rPr lang="en-US" sz="4100" smtClean="0">
                <a:latin typeface="Antique Olive" pitchFamily="34" charset="0"/>
              </a:rPr>
              <a:t>18</a:t>
            </a:fld>
            <a:endParaRPr lang="en-US" sz="4100" dirty="0">
              <a:latin typeface="Antique Olive" pitchFamily="34" charset="0"/>
            </a:endParaRPr>
          </a:p>
        </p:txBody>
      </p:sp>
      <p:sp>
        <p:nvSpPr>
          <p:cNvPr id="3" name="Content Placeholder 2"/>
          <p:cNvSpPr>
            <a:spLocks noGrp="1"/>
          </p:cNvSpPr>
          <p:nvPr>
            <p:ph idx="1"/>
          </p:nvPr>
        </p:nvSpPr>
        <p:spPr>
          <a:xfrm>
            <a:off x="457200" y="1981200"/>
            <a:ext cx="8229600" cy="2362200"/>
          </a:xfrm>
        </p:spPr>
        <p:txBody>
          <a:bodyPr/>
          <a:lstStyle/>
          <a:p>
            <a:pPr algn="ctr">
              <a:buNone/>
            </a:pPr>
            <a:r>
              <a:rPr lang="en-US" dirty="0"/>
              <a:t>	</a:t>
            </a:r>
            <a:r>
              <a:rPr lang="en-US" dirty="0">
                <a:latin typeface="Antique Olive" pitchFamily="34" charset="0"/>
              </a:rPr>
              <a:t>I am Responsible for fair and equitable treatment, without regard to Visa status, race, gender, education, ethnicity or religion. </a:t>
            </a:r>
          </a:p>
        </p:txBody>
      </p:sp>
      <p:sp>
        <p:nvSpPr>
          <p:cNvPr id="4" name="Content Placeholder 2"/>
          <p:cNvSpPr txBox="1">
            <a:spLocks/>
          </p:cNvSpPr>
          <p:nvPr/>
        </p:nvSpPr>
        <p:spPr>
          <a:xfrm>
            <a:off x="457200" y="4648200"/>
            <a:ext cx="8229600" cy="16764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Non-discrimination</a:t>
            </a:r>
            <a:r>
              <a:rPr kumimoji="0" lang="en-US" sz="2400" b="0" i="1" u="none" strike="noStrike" kern="1200" cap="none" spc="0" normalizeH="0" noProof="0" dirty="0">
                <a:ln>
                  <a:noFill/>
                </a:ln>
                <a:solidFill>
                  <a:schemeClr val="tx1"/>
                </a:solidFill>
                <a:effectLst/>
                <a:uLnTx/>
                <a:uFillTx/>
                <a:latin typeface="Antique Olive" pitchFamily="34" charset="0"/>
              </a:rPr>
              <a:t> is the law in the United States, and Nevada also expects respect for diversity.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1371600"/>
          </a:xfrm>
        </p:spPr>
        <p:txBody>
          <a:bodyPr>
            <a:normAutofit/>
          </a:bodyPr>
          <a:lstStyle/>
          <a:p>
            <a:pPr algn="ctr"/>
            <a:r>
              <a:rPr lang="en-US" sz="4000" dirty="0">
                <a:latin typeface="Antique Olive" pitchFamily="34" charset="0"/>
              </a:rPr>
              <a:t>Sponsor/Employer </a:t>
            </a:r>
            <a:br>
              <a:rPr lang="en-US" sz="4000" dirty="0">
                <a:latin typeface="Antique Olive" pitchFamily="34" charset="0"/>
              </a:rPr>
            </a:br>
            <a:r>
              <a:rPr lang="en-US" sz="4000" dirty="0">
                <a:latin typeface="Antique Olive" pitchFamily="34" charset="0"/>
              </a:rPr>
              <a:t>Responsibilities and Rights </a:t>
            </a:r>
            <a:fld id="{3215E69F-1AE8-4AE4-90FC-B03C74D67369}" type="slidenum">
              <a:rPr lang="en-US" sz="4000" smtClean="0">
                <a:latin typeface="Antique Olive" pitchFamily="34" charset="0"/>
              </a:rPr>
              <a:t>19</a:t>
            </a:fld>
            <a:endParaRPr lang="en-US" sz="4000" dirty="0">
              <a:latin typeface="Antique Olive" pitchFamily="34" charset="0"/>
            </a:endParaRPr>
          </a:p>
        </p:txBody>
      </p:sp>
      <p:sp>
        <p:nvSpPr>
          <p:cNvPr id="3" name="Content Placeholder 2"/>
          <p:cNvSpPr>
            <a:spLocks noGrp="1"/>
          </p:cNvSpPr>
          <p:nvPr>
            <p:ph idx="1"/>
          </p:nvPr>
        </p:nvSpPr>
        <p:spPr>
          <a:xfrm>
            <a:off x="457200" y="1905001"/>
            <a:ext cx="8229600" cy="1981200"/>
          </a:xfrm>
        </p:spPr>
        <p:txBody>
          <a:bodyPr/>
          <a:lstStyle/>
          <a:p>
            <a:pPr algn="ctr">
              <a:buNone/>
            </a:pPr>
            <a:r>
              <a:rPr lang="en-US" dirty="0"/>
              <a:t>	</a:t>
            </a:r>
            <a:r>
              <a:rPr lang="en-US" dirty="0">
                <a:latin typeface="Antique Olive" pitchFamily="34" charset="0"/>
              </a:rPr>
              <a:t>I am Responsible for timely salary payment as agreed in the employment contract.</a:t>
            </a:r>
          </a:p>
        </p:txBody>
      </p:sp>
      <p:sp>
        <p:nvSpPr>
          <p:cNvPr id="5" name="Content Placeholder 2"/>
          <p:cNvSpPr txBox="1">
            <a:spLocks/>
          </p:cNvSpPr>
          <p:nvPr/>
        </p:nvSpPr>
        <p:spPr>
          <a:xfrm>
            <a:off x="381000" y="4114800"/>
            <a:ext cx="8229600" cy="2209801"/>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Timely</a:t>
            </a:r>
            <a:r>
              <a:rPr kumimoji="0" lang="en-US" sz="2400" b="0" i="1" u="none" strike="noStrike" kern="1200" cap="none" spc="0" normalizeH="0" noProof="0" dirty="0">
                <a:ln>
                  <a:noFill/>
                </a:ln>
                <a:solidFill>
                  <a:schemeClr val="tx1"/>
                </a:solidFill>
                <a:effectLst/>
                <a:uLnTx/>
                <a:uFillTx/>
                <a:latin typeface="Antique Olive" pitchFamily="34" charset="0"/>
              </a:rPr>
              <a:t> salary payments, as defined in the contract, are expected from employers.  The contracted salary must be competitive for the </a:t>
            </a:r>
            <a:r>
              <a:rPr kumimoji="0" lang="en-US" sz="2400" b="0" i="1" u="none" strike="noStrike" kern="1200" cap="none" spc="0" normalizeH="0" noProof="0" dirty="0">
                <a:ln>
                  <a:noFill/>
                </a:ln>
                <a:effectLst/>
                <a:uLnTx/>
                <a:uFillTx/>
                <a:latin typeface="Antique Olive" pitchFamily="34" charset="0"/>
              </a:rPr>
              <a:t>type of medical services provided in the geographic area.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8915400" cy="1676400"/>
          </a:xfrm>
        </p:spPr>
        <p:txBody>
          <a:bodyPr>
            <a:normAutofit fontScale="90000"/>
          </a:bodyPr>
          <a:lstStyle/>
          <a:p>
            <a:pPr algn="ctr"/>
            <a:r>
              <a:rPr lang="en-US" dirty="0">
                <a:latin typeface="Antique Olive" pitchFamily="34" charset="0"/>
              </a:rPr>
              <a:t>Conrad 30 J-1 Visa Waiver Program </a:t>
            </a:r>
            <a:br>
              <a:rPr lang="en-US" dirty="0">
                <a:latin typeface="Antique Olive" pitchFamily="34" charset="0"/>
              </a:rPr>
            </a:br>
            <a:r>
              <a:rPr lang="en-US" dirty="0">
                <a:latin typeface="Antique Olive" pitchFamily="34" charset="0"/>
              </a:rPr>
              <a:t>Responsibilities &amp; Rights  </a:t>
            </a:r>
            <a:fld id="{D8880A16-963C-44DA-9AC0-49DBDE56599C}" type="slidenum">
              <a:rPr lang="en-US" smtClean="0">
                <a:latin typeface="Antique Olive" pitchFamily="34" charset="0"/>
              </a:rPr>
              <a:t>2</a:t>
            </a:fld>
            <a:endParaRPr lang="en-US" dirty="0">
              <a:latin typeface="Antique Olive" pitchFamily="34" charset="0"/>
            </a:endParaRPr>
          </a:p>
        </p:txBody>
      </p:sp>
      <p:sp>
        <p:nvSpPr>
          <p:cNvPr id="3" name="Subtitle 2"/>
          <p:cNvSpPr>
            <a:spLocks noGrp="1"/>
          </p:cNvSpPr>
          <p:nvPr>
            <p:ph type="subTitle" idx="1"/>
          </p:nvPr>
        </p:nvSpPr>
        <p:spPr>
          <a:xfrm>
            <a:off x="0" y="3048000"/>
            <a:ext cx="9144000" cy="3581400"/>
          </a:xfrm>
        </p:spPr>
        <p:txBody>
          <a:bodyPr>
            <a:normAutofit/>
          </a:bodyPr>
          <a:lstStyle/>
          <a:p>
            <a:pPr algn="ctr"/>
            <a:r>
              <a:rPr lang="en-US" sz="2600" dirty="0">
                <a:latin typeface="Antique Olive"/>
              </a:rPr>
              <a:t>The Nevada Conrad 30 J-1 Physician Visa Waiver program is housed in the Nevada </a:t>
            </a:r>
            <a:r>
              <a:rPr lang="en-US" sz="2600" u="sng" dirty="0">
                <a:latin typeface="Antique Olive"/>
                <a:hlinkClick r:id="rId2"/>
              </a:rPr>
              <a:t>Primary Care Office</a:t>
            </a:r>
            <a:r>
              <a:rPr lang="en-US" sz="2600" dirty="0">
                <a:latin typeface="Antique Olive"/>
                <a:hlinkClick r:id="rId2"/>
              </a:rPr>
              <a:t> </a:t>
            </a:r>
            <a:r>
              <a:rPr lang="en-US" sz="2600" dirty="0">
                <a:latin typeface="Antique Olive"/>
              </a:rPr>
              <a:t>(PCO) </a:t>
            </a:r>
          </a:p>
          <a:p>
            <a:pPr algn="ctr"/>
            <a:r>
              <a:rPr lang="en-US" sz="2600" dirty="0">
                <a:latin typeface="Antique Olive"/>
              </a:rPr>
              <a:t>of the Nevada </a:t>
            </a:r>
            <a:r>
              <a:rPr lang="en-US" sz="2600" u="sng" dirty="0">
                <a:latin typeface="Antique Olive"/>
                <a:hlinkClick r:id="rId3"/>
              </a:rPr>
              <a:t>Division of Public and Behavioral Health </a:t>
            </a:r>
            <a:r>
              <a:rPr lang="en-US" sz="2600" dirty="0">
                <a:latin typeface="Antique Olive"/>
                <a:hlinkClick r:id="rId3"/>
              </a:rPr>
              <a:t>(DPBH).  </a:t>
            </a:r>
            <a:endParaRPr lang="en-US" sz="2600" dirty="0">
              <a:latin typeface="Antique Olive"/>
            </a:endParaRPr>
          </a:p>
          <a:p>
            <a:pPr algn="ctr"/>
            <a:endParaRPr lang="en-US" sz="2600" dirty="0">
              <a:latin typeface="Antique Olive"/>
            </a:endParaRPr>
          </a:p>
          <a:p>
            <a:pPr algn="ctr"/>
            <a:r>
              <a:rPr lang="en-US" sz="2600" dirty="0">
                <a:latin typeface="Antique Olive"/>
              </a:rPr>
              <a:t>The </a:t>
            </a:r>
            <a:r>
              <a:rPr lang="en-US" sz="2600" u="sng" dirty="0">
                <a:latin typeface="Antique Olive"/>
                <a:hlinkClick r:id="rId4"/>
              </a:rPr>
              <a:t>Primary Care Advisory Council</a:t>
            </a:r>
            <a:r>
              <a:rPr lang="en-US" sz="2600" dirty="0">
                <a:latin typeface="Antique Olive"/>
                <a:hlinkClick r:id="rId4"/>
              </a:rPr>
              <a:t> </a:t>
            </a:r>
            <a:r>
              <a:rPr lang="en-US" sz="2600" dirty="0">
                <a:latin typeface="Antique Olive"/>
              </a:rPr>
              <a:t>(PCAC)  reviews all program applications and provides advisory recommendations to the Administrator of the NSHD</a:t>
            </a:r>
            <a:endParaRPr lang="en-US" sz="2800" dirty="0">
              <a:latin typeface="Antique Olive"/>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0"/>
            <a:ext cx="8229600" cy="1524000"/>
          </a:xfrm>
        </p:spPr>
        <p:txBody>
          <a:bodyPr>
            <a:normAutofit/>
          </a:bodyPr>
          <a:lstStyle/>
          <a:p>
            <a:pPr algn="ctr"/>
            <a:r>
              <a:rPr lang="en-US" sz="4000" dirty="0">
                <a:latin typeface="Antique Olive" pitchFamily="34" charset="0"/>
              </a:rPr>
              <a:t>Sponsor/Employer </a:t>
            </a:r>
            <a:br>
              <a:rPr lang="en-US" sz="4000" dirty="0">
                <a:latin typeface="Antique Olive" pitchFamily="34" charset="0"/>
              </a:rPr>
            </a:br>
            <a:r>
              <a:rPr lang="en-US" sz="4000" dirty="0">
                <a:latin typeface="Antique Olive" pitchFamily="34" charset="0"/>
              </a:rPr>
              <a:t>Responsibilities and Rights </a:t>
            </a:r>
            <a:fld id="{71BA5DB2-2A09-4246-AED6-3B4874FEA7DB}" type="slidenum">
              <a:rPr lang="en-US" sz="4000" smtClean="0">
                <a:latin typeface="Antique Olive" pitchFamily="34" charset="0"/>
              </a:rPr>
              <a:t>20</a:t>
            </a:fld>
            <a:endParaRPr lang="en-US" sz="4000" dirty="0">
              <a:latin typeface="Antique Olive" pitchFamily="34" charset="0"/>
            </a:endParaRPr>
          </a:p>
        </p:txBody>
      </p:sp>
      <p:sp>
        <p:nvSpPr>
          <p:cNvPr id="3" name="Content Placeholder 2"/>
          <p:cNvSpPr>
            <a:spLocks noGrp="1"/>
          </p:cNvSpPr>
          <p:nvPr>
            <p:ph idx="1"/>
          </p:nvPr>
        </p:nvSpPr>
        <p:spPr>
          <a:xfrm>
            <a:off x="381000" y="1752600"/>
            <a:ext cx="8229600" cy="2590800"/>
          </a:xfrm>
        </p:spPr>
        <p:txBody>
          <a:bodyPr>
            <a:normAutofit fontScale="85000" lnSpcReduction="10000"/>
          </a:bodyPr>
          <a:lstStyle/>
          <a:p>
            <a:pPr algn="ctr">
              <a:buNone/>
            </a:pPr>
            <a:r>
              <a:rPr lang="en-US" dirty="0"/>
              <a:t>	</a:t>
            </a:r>
            <a:r>
              <a:rPr lang="en-US" dirty="0">
                <a:latin typeface="Antique Olive" pitchFamily="34" charset="0"/>
              </a:rPr>
              <a:t>I am Responsible for upholding all other terms of the contract. </a:t>
            </a:r>
          </a:p>
          <a:p>
            <a:pPr algn="ctr">
              <a:buNone/>
            </a:pPr>
            <a:r>
              <a:rPr lang="en-US" dirty="0">
                <a:latin typeface="Antique Olive" pitchFamily="34" charset="0"/>
              </a:rPr>
              <a:t>Any re-negotiations must meet all of Nevada’s Conrad 30 J-1 Visa Waiver found on the Conrad 30 J-1 Visa Waiver Application Instructions at </a:t>
            </a:r>
            <a:r>
              <a:rPr lang="en-US" dirty="0">
                <a:latin typeface="Antique Olive" pitchFamily="34" charset="0"/>
                <a:hlinkClick r:id="rId2"/>
              </a:rPr>
              <a:t>Conrad 30 J-1 Visa Waiver Information, Instructions &amp; Forms</a:t>
            </a:r>
            <a:r>
              <a:rPr lang="en-US" dirty="0">
                <a:latin typeface="Antique Olive" pitchFamily="34" charset="0"/>
              </a:rPr>
              <a:t>.</a:t>
            </a:r>
          </a:p>
        </p:txBody>
      </p:sp>
      <p:sp>
        <p:nvSpPr>
          <p:cNvPr id="5" name="Content Placeholder 2"/>
          <p:cNvSpPr txBox="1">
            <a:spLocks/>
          </p:cNvSpPr>
          <p:nvPr/>
        </p:nvSpPr>
        <p:spPr>
          <a:xfrm>
            <a:off x="381000" y="4419600"/>
            <a:ext cx="8229600" cy="1981201"/>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3200" b="0" i="1" u="none" strike="noStrike" kern="1200" cap="none" spc="0" normalizeH="0" baseline="0" noProof="0" dirty="0">
                <a:ln>
                  <a:noFill/>
                </a:ln>
                <a:solidFill>
                  <a:schemeClr val="tx1"/>
                </a:solidFill>
                <a:effectLst/>
                <a:uLnTx/>
                <a:uFillTx/>
                <a:latin typeface="+mn-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Any</a:t>
            </a:r>
            <a:r>
              <a:rPr kumimoji="0" lang="en-US" sz="2400" b="0" i="1" u="none" strike="noStrike" kern="1200" cap="none" spc="0" normalizeH="0" noProof="0" dirty="0">
                <a:ln>
                  <a:noFill/>
                </a:ln>
                <a:solidFill>
                  <a:schemeClr val="tx1"/>
                </a:solidFill>
                <a:effectLst/>
                <a:uLnTx/>
                <a:uFillTx/>
                <a:latin typeface="Antique Olive" pitchFamily="34" charset="0"/>
              </a:rPr>
              <a:t> subsequent contract offered during the </a:t>
            </a:r>
            <a:r>
              <a:rPr lang="en-US" sz="2400" i="1" dirty="0">
                <a:latin typeface="Antique Olive" pitchFamily="34" charset="0"/>
              </a:rPr>
              <a:t>obligation period</a:t>
            </a:r>
            <a:r>
              <a:rPr kumimoji="0" lang="en-US" sz="2400" b="0" i="1" u="none" strike="noStrike" kern="1200" cap="none" spc="0" normalizeH="0" noProof="0" dirty="0">
                <a:ln>
                  <a:noFill/>
                </a:ln>
                <a:solidFill>
                  <a:schemeClr val="tx1"/>
                </a:solidFill>
                <a:effectLst/>
                <a:uLnTx/>
                <a:uFillTx/>
                <a:latin typeface="Antique Olive" pitchFamily="34" charset="0"/>
              </a:rPr>
              <a:t> must be approved by the Nevada PCO .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Your ability to employ a waiver physician in the future could be put in jeopardy if waiver requirements are not met.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13716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540E706E-A151-420F-B996-BF47A2BAD297}" type="slidenum">
              <a:rPr lang="en-US" sz="4400" smtClean="0">
                <a:latin typeface="Antique Olive" pitchFamily="34" charset="0"/>
              </a:rPr>
              <a:t>21</a:t>
            </a:fld>
            <a:endParaRPr lang="en-US" dirty="0"/>
          </a:p>
        </p:txBody>
      </p:sp>
      <p:sp>
        <p:nvSpPr>
          <p:cNvPr id="3" name="Content Placeholder 2"/>
          <p:cNvSpPr>
            <a:spLocks noGrp="1"/>
          </p:cNvSpPr>
          <p:nvPr>
            <p:ph idx="1"/>
          </p:nvPr>
        </p:nvSpPr>
        <p:spPr>
          <a:xfrm>
            <a:off x="457200" y="1752601"/>
            <a:ext cx="8229600" cy="2209800"/>
          </a:xfrm>
        </p:spPr>
        <p:txBody>
          <a:bodyPr>
            <a:normAutofit/>
          </a:bodyPr>
          <a:lstStyle/>
          <a:p>
            <a:pPr algn="ctr">
              <a:buNone/>
            </a:pPr>
            <a:r>
              <a:rPr lang="en-US" dirty="0"/>
              <a:t>	</a:t>
            </a:r>
            <a:r>
              <a:rPr lang="en-US" dirty="0">
                <a:latin typeface="Antique Olive" pitchFamily="34" charset="0"/>
              </a:rPr>
              <a:t>I am Responsible for allowing the PCO  to monitor and validate my compliance with State J-1 Visa Waiver Program requirements and employment contract. </a:t>
            </a:r>
          </a:p>
        </p:txBody>
      </p:sp>
      <p:sp>
        <p:nvSpPr>
          <p:cNvPr id="5" name="Content Placeholder 2"/>
          <p:cNvSpPr txBox="1">
            <a:spLocks/>
          </p:cNvSpPr>
          <p:nvPr/>
        </p:nvSpPr>
        <p:spPr>
          <a:xfrm>
            <a:off x="457200" y="4419600"/>
            <a:ext cx="8229600" cy="17526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Internal</a:t>
            </a:r>
            <a:r>
              <a:rPr kumimoji="0" lang="en-US" sz="2400" b="0" i="1" u="none" strike="noStrike" kern="1200" cap="none" spc="0" normalizeH="0" noProof="0" dirty="0">
                <a:ln>
                  <a:noFill/>
                </a:ln>
                <a:solidFill>
                  <a:schemeClr val="tx1"/>
                </a:solidFill>
                <a:effectLst/>
                <a:uLnTx/>
                <a:uFillTx/>
                <a:latin typeface="Antique Olive" pitchFamily="34" charset="0"/>
              </a:rPr>
              <a:t> PCO monitoring may include analyzing </a:t>
            </a:r>
            <a:r>
              <a:rPr kumimoji="0" lang="en-US" sz="2400" b="0" i="1" u="none" strike="noStrike" kern="1200" cap="none" spc="0" normalizeH="0" noProof="0" dirty="0">
                <a:ln>
                  <a:noFill/>
                </a:ln>
                <a:solidFill>
                  <a:schemeClr val="tx1"/>
                </a:solidFill>
                <a:effectLst/>
                <a:uLnTx/>
                <a:uFillTx/>
                <a:latin typeface="Antique Olive" pitchFamily="34" charset="0"/>
                <a:hlinkClick r:id="rId2"/>
              </a:rPr>
              <a:t>Medicaid billing </a:t>
            </a:r>
            <a:r>
              <a:rPr kumimoji="0" lang="en-US" sz="2400" b="0" i="1" u="none" strike="noStrike" kern="1200" cap="none" spc="0" normalizeH="0" noProof="0" dirty="0">
                <a:ln>
                  <a:noFill/>
                </a:ln>
                <a:solidFill>
                  <a:schemeClr val="tx1"/>
                </a:solidFill>
                <a:effectLst/>
                <a:uLnTx/>
                <a:uFillTx/>
                <a:latin typeface="Antique Olive" pitchFamily="34" charset="0"/>
              </a:rPr>
              <a:t>data and external </a:t>
            </a:r>
            <a:r>
              <a:rPr kumimoji="0" lang="en-US" sz="2400" b="0" i="1" u="none" strike="noStrike" kern="1200" cap="none" spc="0" normalizeH="0" noProof="0" dirty="0">
                <a:ln>
                  <a:noFill/>
                </a:ln>
                <a:effectLst/>
                <a:uLnTx/>
                <a:uFillTx/>
                <a:latin typeface="Antique Olive" pitchFamily="34" charset="0"/>
              </a:rPr>
              <a:t>monitoring</a:t>
            </a:r>
            <a:r>
              <a:rPr kumimoji="0" lang="en-US" sz="2400" b="0" i="1" u="none" strike="noStrike" kern="1200" cap="none" spc="0" normalizeH="0" noProof="0" dirty="0">
                <a:ln>
                  <a:noFill/>
                </a:ln>
                <a:solidFill>
                  <a:schemeClr val="tx1"/>
                </a:solidFill>
                <a:effectLst/>
                <a:uLnTx/>
                <a:uFillTx/>
                <a:latin typeface="Antique Olive" pitchFamily="34" charset="0"/>
              </a:rPr>
              <a:t> may include unannounced or announced site visits.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12954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503F2339-91F0-4620-8936-587AA4BEB9F4}" type="slidenum">
              <a:rPr lang="en-US" sz="4400" smtClean="0">
                <a:latin typeface="Antique Olive" pitchFamily="34" charset="0"/>
              </a:rPr>
              <a:t>22</a:t>
            </a:fld>
            <a:endParaRPr lang="en-US" dirty="0"/>
          </a:p>
        </p:txBody>
      </p:sp>
      <p:sp>
        <p:nvSpPr>
          <p:cNvPr id="3" name="Content Placeholder 2"/>
          <p:cNvSpPr>
            <a:spLocks noGrp="1"/>
          </p:cNvSpPr>
          <p:nvPr>
            <p:ph idx="1"/>
          </p:nvPr>
        </p:nvSpPr>
        <p:spPr>
          <a:xfrm>
            <a:off x="457200" y="1904999"/>
            <a:ext cx="8229600" cy="1905001"/>
          </a:xfrm>
        </p:spPr>
        <p:txBody>
          <a:bodyPr>
            <a:normAutofit/>
          </a:bodyPr>
          <a:lstStyle/>
          <a:p>
            <a:pPr algn="ctr">
              <a:buNone/>
            </a:pPr>
            <a:r>
              <a:rPr lang="en-US" dirty="0"/>
              <a:t>	</a:t>
            </a:r>
            <a:r>
              <a:rPr lang="en-US" dirty="0">
                <a:latin typeface="Antique Olive" pitchFamily="34" charset="0"/>
              </a:rPr>
              <a:t>I am Responsible for clearly stating my performance expectations and providing assistance for reaching these goals.</a:t>
            </a:r>
          </a:p>
        </p:txBody>
      </p:sp>
      <p:sp>
        <p:nvSpPr>
          <p:cNvPr id="5" name="Content Placeholder 2"/>
          <p:cNvSpPr txBox="1">
            <a:spLocks/>
          </p:cNvSpPr>
          <p:nvPr/>
        </p:nvSpPr>
        <p:spPr>
          <a:xfrm>
            <a:off x="457200" y="4114800"/>
            <a:ext cx="8229600" cy="22098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Meeting</a:t>
            </a:r>
            <a:r>
              <a:rPr kumimoji="0" lang="en-US" sz="2400" b="0" i="1" u="none" strike="noStrike" kern="1200" cap="none" spc="0" normalizeH="0" noProof="0" dirty="0">
                <a:ln>
                  <a:noFill/>
                </a:ln>
                <a:solidFill>
                  <a:schemeClr val="tx1"/>
                </a:solidFill>
                <a:effectLst/>
                <a:uLnTx/>
                <a:uFillTx/>
                <a:latin typeface="Antique Olive" pitchFamily="34" charset="0"/>
              </a:rPr>
              <a:t> regularly with the physician and providing feedback, guidance and training can help you reach your goal, and help to identify and address potential problems early.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304800"/>
            <a:ext cx="8229600" cy="11430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9AA332D2-DC20-462E-B7D6-4A8DBDB41178}" type="slidenum">
              <a:rPr lang="en-US" sz="4400" smtClean="0">
                <a:latin typeface="Antique Olive" pitchFamily="34" charset="0"/>
              </a:rPr>
              <a:t>23</a:t>
            </a:fld>
            <a:endParaRPr lang="en-US" dirty="0"/>
          </a:p>
        </p:txBody>
      </p:sp>
      <p:sp>
        <p:nvSpPr>
          <p:cNvPr id="3" name="Content Placeholder 2"/>
          <p:cNvSpPr>
            <a:spLocks noGrp="1"/>
          </p:cNvSpPr>
          <p:nvPr>
            <p:ph idx="1"/>
          </p:nvPr>
        </p:nvSpPr>
        <p:spPr>
          <a:xfrm>
            <a:off x="457200" y="1828801"/>
            <a:ext cx="8229600" cy="1828800"/>
          </a:xfrm>
        </p:spPr>
        <p:txBody>
          <a:bodyPr>
            <a:normAutofit/>
          </a:bodyPr>
          <a:lstStyle/>
          <a:p>
            <a:pPr algn="ctr">
              <a:buNone/>
            </a:pPr>
            <a:r>
              <a:rPr lang="en-US" dirty="0"/>
              <a:t>	</a:t>
            </a:r>
            <a:r>
              <a:rPr lang="en-US" dirty="0">
                <a:latin typeface="Antique Olive" pitchFamily="34" charset="0"/>
              </a:rPr>
              <a:t>I am Responsible for setting the example of professionalism to which I hold others.</a:t>
            </a:r>
          </a:p>
        </p:txBody>
      </p:sp>
      <p:sp>
        <p:nvSpPr>
          <p:cNvPr id="5" name="Content Placeholder 2"/>
          <p:cNvSpPr txBox="1">
            <a:spLocks/>
          </p:cNvSpPr>
          <p:nvPr/>
        </p:nvSpPr>
        <p:spPr>
          <a:xfrm>
            <a:off x="533400" y="4038600"/>
            <a:ext cx="8229600" cy="19812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3200" b="0" i="1" u="none" strike="noStrike" kern="1200" cap="none" spc="0" normalizeH="0" baseline="0" noProof="0" dirty="0">
                <a:ln>
                  <a:noFill/>
                </a:ln>
                <a:solidFill>
                  <a:schemeClr val="tx1"/>
                </a:solidFill>
                <a:effectLst/>
                <a:uLnTx/>
                <a:uFillTx/>
                <a:latin typeface="+mn-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Professional</a:t>
            </a:r>
            <a:r>
              <a:rPr kumimoji="0" lang="en-US" sz="2400" b="0" i="1" u="none" strike="noStrike" kern="1200" cap="none" spc="0" normalizeH="0" noProof="0" dirty="0">
                <a:ln>
                  <a:noFill/>
                </a:ln>
                <a:solidFill>
                  <a:schemeClr val="tx1"/>
                </a:solidFill>
                <a:effectLst/>
                <a:uLnTx/>
                <a:uFillTx/>
                <a:latin typeface="Antique Olive" pitchFamily="34" charset="0"/>
              </a:rPr>
              <a:t> standards are learned and setting the example can go a long way in establishing and maintaining a professional practice.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A1B4D354-7689-4F45-99E8-BB59A0758094}" type="slidenum">
              <a:rPr lang="en-US" sz="4400" smtClean="0">
                <a:latin typeface="Antique Olive" pitchFamily="34" charset="0"/>
              </a:rPr>
              <a:t>24</a:t>
            </a:fld>
            <a:endParaRPr lang="en-US" dirty="0"/>
          </a:p>
        </p:txBody>
      </p:sp>
      <p:sp>
        <p:nvSpPr>
          <p:cNvPr id="3" name="Content Placeholder 2"/>
          <p:cNvSpPr>
            <a:spLocks noGrp="1"/>
          </p:cNvSpPr>
          <p:nvPr>
            <p:ph idx="1"/>
          </p:nvPr>
        </p:nvSpPr>
        <p:spPr>
          <a:xfrm>
            <a:off x="457200" y="1981200"/>
            <a:ext cx="8229600" cy="2438401"/>
          </a:xfrm>
        </p:spPr>
        <p:txBody>
          <a:bodyPr/>
          <a:lstStyle/>
          <a:p>
            <a:pPr algn="ctr">
              <a:buNone/>
            </a:pPr>
            <a:r>
              <a:rPr lang="en-US" dirty="0"/>
              <a:t>	</a:t>
            </a:r>
            <a:r>
              <a:rPr lang="en-US" dirty="0">
                <a:latin typeface="Antique Olive" pitchFamily="34" charset="0"/>
              </a:rPr>
              <a:t>I am Responsible for assuring transparent and legal billings on behalf of my clinic and employees.</a:t>
            </a:r>
          </a:p>
        </p:txBody>
      </p:sp>
      <p:sp>
        <p:nvSpPr>
          <p:cNvPr id="5" name="Content Placeholder 2"/>
          <p:cNvSpPr txBox="1">
            <a:spLocks/>
          </p:cNvSpPr>
          <p:nvPr/>
        </p:nvSpPr>
        <p:spPr>
          <a:xfrm>
            <a:off x="533400" y="4114800"/>
            <a:ext cx="8229600" cy="2133601"/>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baseline="0" noProof="0" dirty="0">
                <a:ln>
                  <a:noFill/>
                </a:ln>
                <a:solidFill>
                  <a:schemeClr val="tx1"/>
                </a:solidFill>
                <a:effectLst/>
                <a:uLnTx/>
                <a:uFillTx/>
                <a:latin typeface="Antique Olive" pitchFamily="34" charset="0"/>
              </a:rPr>
              <a:t>No</a:t>
            </a:r>
            <a:r>
              <a:rPr kumimoji="0" lang="en-US" sz="2400" b="0" i="1" u="none" strike="noStrike" kern="1200" cap="none" spc="0" normalizeH="0" noProof="0" dirty="0">
                <a:ln>
                  <a:noFill/>
                </a:ln>
                <a:solidFill>
                  <a:schemeClr val="tx1"/>
                </a:solidFill>
                <a:effectLst/>
                <a:uLnTx/>
                <a:uFillTx/>
                <a:latin typeface="Antique Olive" pitchFamily="34" charset="0"/>
              </a:rPr>
              <a:t> explanation necessary.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Complaints related to this responsibility will be reported </a:t>
            </a:r>
            <a:r>
              <a:rPr kumimoji="0" lang="en-US" sz="2400" b="0" i="1" u="none" strike="noStrike" kern="1200" cap="none" spc="0" normalizeH="0" noProof="0" dirty="0">
                <a:ln>
                  <a:noFill/>
                </a:ln>
                <a:effectLst/>
                <a:uLnTx/>
                <a:uFillTx/>
                <a:latin typeface="Antique Olive" pitchFamily="34" charset="0"/>
              </a:rPr>
              <a:t>to the</a:t>
            </a:r>
            <a:r>
              <a:rPr kumimoji="0" lang="en-US" sz="2400" b="0" i="1" u="none" strike="noStrike" kern="1200" cap="none" spc="0" normalizeH="0" noProof="0" dirty="0">
                <a:ln>
                  <a:noFill/>
                </a:ln>
                <a:solidFill>
                  <a:schemeClr val="accent2">
                    <a:lumMod val="60000"/>
                    <a:lumOff val="40000"/>
                  </a:schemeClr>
                </a:solidFill>
                <a:effectLst/>
                <a:uLnTx/>
                <a:uFillTx/>
                <a:latin typeface="Antique Olive" pitchFamily="34" charset="0"/>
              </a:rPr>
              <a:t> </a:t>
            </a:r>
            <a:r>
              <a:rPr kumimoji="0" lang="en-US" sz="2400" b="0" i="1" u="none" strike="noStrike" kern="1200" cap="none" spc="0" normalizeH="0" noProof="0" dirty="0">
                <a:ln>
                  <a:noFill/>
                </a:ln>
                <a:solidFill>
                  <a:schemeClr val="tx1"/>
                </a:solidFill>
                <a:effectLst/>
                <a:uLnTx/>
                <a:uFillTx/>
                <a:latin typeface="Antique Olive" pitchFamily="34" charset="0"/>
                <a:hlinkClick r:id="rId2"/>
              </a:rPr>
              <a:t>Nevada Attorney General Office</a:t>
            </a:r>
            <a:r>
              <a:rPr kumimoji="0" lang="en-US" sz="2400" b="0" i="1" u="none" strike="noStrike" kern="1200" cap="none" spc="0" normalizeH="0" noProof="0" dirty="0">
                <a:ln>
                  <a:noFill/>
                </a:ln>
                <a:solidFill>
                  <a:schemeClr val="tx1"/>
                </a:solidFill>
                <a:effectLst/>
                <a:uLnTx/>
                <a:uFillTx/>
                <a:latin typeface="Antique Olive" pitchFamily="34" charset="0"/>
              </a:rPr>
              <a:t>.</a:t>
            </a:r>
            <a:r>
              <a:rPr kumimoji="0" lang="en-US" sz="2400" b="0" i="0" u="none" strike="noStrike" kern="1200" cap="none" spc="0" normalizeH="0" noProof="0" dirty="0">
                <a:ln>
                  <a:noFill/>
                </a:ln>
                <a:solidFill>
                  <a:schemeClr val="tx1"/>
                </a:solidFill>
                <a:effectLst/>
                <a:uLnTx/>
                <a:uFillTx/>
                <a:latin typeface="Antique Olive" pitchFamily="34" charset="0"/>
              </a:rPr>
              <a:t> </a:t>
            </a:r>
            <a:endParaRPr kumimoji="0" lang="en-US" sz="2400" b="0" i="0"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81000"/>
            <a:ext cx="8229600" cy="11430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FCBF1979-264C-4D64-B4AA-87CF8C2F8F5C}" type="slidenum">
              <a:rPr lang="en-US" sz="4400" smtClean="0">
                <a:latin typeface="Antique Olive" pitchFamily="34" charset="0"/>
              </a:rPr>
              <a:t>25</a:t>
            </a:fld>
            <a:endParaRPr lang="en-US" dirty="0"/>
          </a:p>
        </p:txBody>
      </p:sp>
      <p:sp>
        <p:nvSpPr>
          <p:cNvPr id="3" name="Content Placeholder 2"/>
          <p:cNvSpPr>
            <a:spLocks noGrp="1"/>
          </p:cNvSpPr>
          <p:nvPr>
            <p:ph idx="1"/>
          </p:nvPr>
        </p:nvSpPr>
        <p:spPr>
          <a:xfrm>
            <a:off x="381000" y="1828800"/>
            <a:ext cx="8229600" cy="2743200"/>
          </a:xfrm>
        </p:spPr>
        <p:txBody>
          <a:bodyPr>
            <a:normAutofit lnSpcReduction="10000"/>
          </a:bodyPr>
          <a:lstStyle/>
          <a:p>
            <a:pPr algn="ctr">
              <a:buNone/>
            </a:pPr>
            <a:r>
              <a:rPr lang="en-US" dirty="0"/>
              <a:t>	</a:t>
            </a:r>
            <a:r>
              <a:rPr lang="en-US" sz="3500" dirty="0">
                <a:latin typeface="Antique Olive"/>
              </a:rPr>
              <a:t>I am Responsible to have the physician only work in a location which is identified on the petition submitted by the J-1 visa physician to the Waiver Review Division of the United States Department of State.</a:t>
            </a:r>
          </a:p>
        </p:txBody>
      </p:sp>
      <p:sp>
        <p:nvSpPr>
          <p:cNvPr id="5" name="Content Placeholder 2"/>
          <p:cNvSpPr txBox="1">
            <a:spLocks/>
          </p:cNvSpPr>
          <p:nvPr/>
        </p:nvSpPr>
        <p:spPr>
          <a:xfrm>
            <a:off x="381000" y="4648200"/>
            <a:ext cx="8229600" cy="1676401"/>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endParaRPr kumimoji="0" lang="en-US" sz="1100" b="0" i="1" u="none" strike="noStrike" kern="1200" cap="none" spc="0" normalizeH="0" noProof="0" dirty="0">
              <a:ln>
                <a:noFill/>
              </a:ln>
              <a:solidFill>
                <a:schemeClr val="tx1"/>
              </a:solidFill>
              <a:effectLst/>
              <a:uLnTx/>
              <a:uFillTx/>
              <a:latin typeface="Antique Olive" pitchFamily="34" charset="0"/>
            </a:endParaRP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Do not subcontract the physician’s services beyond the Conrad</a:t>
            </a:r>
            <a:r>
              <a:rPr lang="en-US" sz="2400" i="1" dirty="0">
                <a:latin typeface="Antique Olive" pitchFamily="34" charset="0"/>
              </a:rPr>
              <a:t> 30 contracted agreement. Penalties may apply under Nevada Administrative Code (NAC) 439A.750.</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381000"/>
            <a:ext cx="8229600" cy="11430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451EE4DC-18F3-4719-85FD-49179EE505CE}" type="slidenum">
              <a:rPr lang="en-US" sz="4400" smtClean="0">
                <a:latin typeface="Antique Olive" pitchFamily="34" charset="0"/>
              </a:rPr>
              <a:t>26</a:t>
            </a:fld>
            <a:endParaRPr lang="en-US" dirty="0"/>
          </a:p>
        </p:txBody>
      </p:sp>
      <p:sp>
        <p:nvSpPr>
          <p:cNvPr id="3" name="Content Placeholder 2"/>
          <p:cNvSpPr>
            <a:spLocks noGrp="1"/>
          </p:cNvSpPr>
          <p:nvPr>
            <p:ph idx="1"/>
          </p:nvPr>
        </p:nvSpPr>
        <p:spPr>
          <a:xfrm>
            <a:off x="457200" y="2057400"/>
            <a:ext cx="8229600" cy="2209800"/>
          </a:xfrm>
        </p:spPr>
        <p:txBody>
          <a:bodyPr>
            <a:normAutofit/>
          </a:bodyPr>
          <a:lstStyle/>
          <a:p>
            <a:pPr algn="ctr">
              <a:buNone/>
            </a:pPr>
            <a:r>
              <a:rPr lang="en-US" dirty="0"/>
              <a:t>	</a:t>
            </a:r>
            <a:r>
              <a:rPr lang="en-US" dirty="0">
                <a:latin typeface="Antique Olive" pitchFamily="34" charset="0"/>
              </a:rPr>
              <a:t>I have the Right to expect compliance with contracted service and benefits.</a:t>
            </a:r>
          </a:p>
        </p:txBody>
      </p:sp>
      <p:sp>
        <p:nvSpPr>
          <p:cNvPr id="5" name="Content Placeholder 2"/>
          <p:cNvSpPr txBox="1">
            <a:spLocks/>
          </p:cNvSpPr>
          <p:nvPr/>
        </p:nvSpPr>
        <p:spPr>
          <a:xfrm>
            <a:off x="457200" y="4038600"/>
            <a:ext cx="8229600" cy="19050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Spelling</a:t>
            </a:r>
            <a:r>
              <a:rPr kumimoji="0" lang="en-US" sz="2400" b="0" i="1" u="none" strike="noStrike" kern="1200" cap="none" spc="0" normalizeH="0" noProof="0" dirty="0">
                <a:ln>
                  <a:noFill/>
                </a:ln>
                <a:solidFill>
                  <a:schemeClr val="tx1"/>
                </a:solidFill>
                <a:effectLst/>
                <a:uLnTx/>
                <a:uFillTx/>
                <a:latin typeface="Antique Olive" pitchFamily="34" charset="0"/>
              </a:rPr>
              <a:t> out work schedules and benefits such as leave and insurance in the contract should clearly state your intentions. These should be the same as benefits available to other physicians in the practice.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381000"/>
            <a:ext cx="8229600" cy="11430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7FE4BAA7-A0EC-4C41-BA35-29BD6603AD73}" type="slidenum">
              <a:rPr lang="en-US" sz="4400" smtClean="0">
                <a:latin typeface="Antique Olive" pitchFamily="34" charset="0"/>
              </a:rPr>
              <a:t>27</a:t>
            </a:fld>
            <a:endParaRPr lang="en-US" dirty="0"/>
          </a:p>
        </p:txBody>
      </p:sp>
      <p:sp>
        <p:nvSpPr>
          <p:cNvPr id="3" name="Content Placeholder 2"/>
          <p:cNvSpPr>
            <a:spLocks noGrp="1"/>
          </p:cNvSpPr>
          <p:nvPr>
            <p:ph idx="1"/>
          </p:nvPr>
        </p:nvSpPr>
        <p:spPr>
          <a:xfrm>
            <a:off x="457200" y="1905000"/>
            <a:ext cx="8229600" cy="1371600"/>
          </a:xfrm>
        </p:spPr>
        <p:txBody>
          <a:bodyPr>
            <a:normAutofit/>
          </a:bodyPr>
          <a:lstStyle/>
          <a:p>
            <a:pPr algn="ctr">
              <a:buNone/>
            </a:pPr>
            <a:r>
              <a:rPr lang="en-US" dirty="0"/>
              <a:t>	</a:t>
            </a:r>
            <a:r>
              <a:rPr lang="en-US" dirty="0">
                <a:latin typeface="Antique Olive" pitchFamily="34" charset="0"/>
              </a:rPr>
              <a:t>I have the Right to be respected for my agreement to employ this physician.</a:t>
            </a:r>
          </a:p>
        </p:txBody>
      </p:sp>
      <p:sp>
        <p:nvSpPr>
          <p:cNvPr id="5" name="Content Placeholder 2"/>
          <p:cNvSpPr txBox="1">
            <a:spLocks/>
          </p:cNvSpPr>
          <p:nvPr/>
        </p:nvSpPr>
        <p:spPr>
          <a:xfrm>
            <a:off x="304800" y="3657600"/>
            <a:ext cx="8534400" cy="2590801"/>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lang="en-US" sz="1600" i="1" dirty="0">
                <a:latin typeface="+mj-lt"/>
              </a:rPr>
              <a:t>	</a:t>
            </a:r>
            <a:r>
              <a:rPr lang="en-US" sz="2400" i="1" dirty="0">
                <a:latin typeface="Antique Olive" pitchFamily="34" charset="0"/>
              </a:rPr>
              <a:t>Your investment of time, space, legal costs, or any other financial or  non-financial resources should be understood and respected by the physician. Sharing information about practice management costs may help make it clear that the sponsorship must also be a good business decision on your part.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33400" y="381000"/>
            <a:ext cx="8229600" cy="11430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25D1AE7B-5655-4FA6-9A7E-B311C24842EC}" type="slidenum">
              <a:rPr lang="en-US" sz="4400" smtClean="0">
                <a:latin typeface="Antique Olive" pitchFamily="34" charset="0"/>
              </a:rPr>
              <a:t>28</a:t>
            </a:fld>
            <a:endParaRPr lang="en-US" dirty="0"/>
          </a:p>
        </p:txBody>
      </p:sp>
      <p:sp>
        <p:nvSpPr>
          <p:cNvPr id="3" name="Content Placeholder 2"/>
          <p:cNvSpPr>
            <a:spLocks noGrp="1"/>
          </p:cNvSpPr>
          <p:nvPr>
            <p:ph idx="1"/>
          </p:nvPr>
        </p:nvSpPr>
        <p:spPr>
          <a:xfrm>
            <a:off x="457200" y="1905001"/>
            <a:ext cx="8229600" cy="1828800"/>
          </a:xfrm>
        </p:spPr>
        <p:txBody>
          <a:bodyPr/>
          <a:lstStyle/>
          <a:p>
            <a:pPr algn="ctr">
              <a:buNone/>
            </a:pPr>
            <a:r>
              <a:rPr lang="en-US" dirty="0"/>
              <a:t>	</a:t>
            </a:r>
            <a:r>
              <a:rPr lang="en-US" dirty="0">
                <a:latin typeface="Antique Olive" pitchFamily="34" charset="0"/>
              </a:rPr>
              <a:t>I have the Right to be consulted over any decisions that may impact my role as an employer.</a:t>
            </a:r>
          </a:p>
        </p:txBody>
      </p:sp>
      <p:sp>
        <p:nvSpPr>
          <p:cNvPr id="6" name="Content Placeholder 2"/>
          <p:cNvSpPr txBox="1">
            <a:spLocks/>
          </p:cNvSpPr>
          <p:nvPr/>
        </p:nvSpPr>
        <p:spPr>
          <a:xfrm>
            <a:off x="457200" y="3886200"/>
            <a:ext cx="8229600" cy="25146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Major</a:t>
            </a:r>
            <a:r>
              <a:rPr kumimoji="0" lang="en-US" sz="2400" b="0" i="1" u="none" strike="noStrike" kern="1200" cap="none" spc="0" normalizeH="0" noProof="0" dirty="0">
                <a:ln>
                  <a:noFill/>
                </a:ln>
                <a:solidFill>
                  <a:schemeClr val="tx1"/>
                </a:solidFill>
                <a:effectLst/>
                <a:uLnTx/>
                <a:uFillTx/>
                <a:latin typeface="Antique Olive" pitchFamily="34" charset="0"/>
              </a:rPr>
              <a:t> decisions on the part of the physician, such as staying or leaving upon completion of the program obligation, should be made known in a timely manner. Open communication is key, especially as it relates to what happens after the contractual obligation </a:t>
            </a:r>
            <a:r>
              <a:rPr kumimoji="0" lang="en-US" sz="2400" b="0" i="1" u="none" strike="noStrike" kern="1200" cap="none" spc="0" normalizeH="0" noProof="0" dirty="0">
                <a:ln>
                  <a:noFill/>
                </a:ln>
                <a:effectLst/>
                <a:uLnTx/>
                <a:uFillTx/>
                <a:latin typeface="Antique Olive" pitchFamily="34" charset="0"/>
              </a:rPr>
              <a:t>between the employer and physician has been </a:t>
            </a:r>
            <a:r>
              <a:rPr kumimoji="0" lang="en-US" sz="2400" b="0" i="1" u="none" strike="noStrike" kern="1200" cap="none" spc="0" normalizeH="0" noProof="0" dirty="0">
                <a:ln>
                  <a:noFill/>
                </a:ln>
                <a:solidFill>
                  <a:schemeClr val="tx1"/>
                </a:solidFill>
                <a:effectLst/>
                <a:uLnTx/>
                <a:uFillTx/>
                <a:latin typeface="Antique Olive" pitchFamily="34" charset="0"/>
              </a:rPr>
              <a:t>met.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33400" y="381000"/>
            <a:ext cx="8229600" cy="11430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3CC4DEB2-8257-4302-8892-63DF2745685D}" type="slidenum">
              <a:rPr lang="en-US" sz="4400" smtClean="0">
                <a:latin typeface="Antique Olive" pitchFamily="34" charset="0"/>
              </a:rPr>
              <a:t>29</a:t>
            </a:fld>
            <a:endParaRPr lang="en-US" dirty="0"/>
          </a:p>
        </p:txBody>
      </p:sp>
      <p:sp>
        <p:nvSpPr>
          <p:cNvPr id="3" name="Content Placeholder 2"/>
          <p:cNvSpPr>
            <a:spLocks noGrp="1"/>
          </p:cNvSpPr>
          <p:nvPr>
            <p:ph idx="1"/>
          </p:nvPr>
        </p:nvSpPr>
        <p:spPr>
          <a:xfrm>
            <a:off x="457200" y="1524001"/>
            <a:ext cx="8229600" cy="1676400"/>
          </a:xfrm>
        </p:spPr>
        <p:txBody>
          <a:bodyPr>
            <a:normAutofit/>
          </a:bodyPr>
          <a:lstStyle/>
          <a:p>
            <a:pPr algn="ctr">
              <a:buNone/>
            </a:pPr>
            <a:r>
              <a:rPr lang="en-US" dirty="0"/>
              <a:t>	</a:t>
            </a:r>
            <a:r>
              <a:rPr lang="en-US" dirty="0">
                <a:latin typeface="Antique Olive" pitchFamily="34" charset="0"/>
              </a:rPr>
              <a:t>I have a Responsibility to report all changes to the Physician’s work schedule or practice site to the PCO.  </a:t>
            </a:r>
          </a:p>
        </p:txBody>
      </p:sp>
      <p:sp>
        <p:nvSpPr>
          <p:cNvPr id="6" name="Content Placeholder 2"/>
          <p:cNvSpPr txBox="1">
            <a:spLocks/>
          </p:cNvSpPr>
          <p:nvPr/>
        </p:nvSpPr>
        <p:spPr>
          <a:xfrm>
            <a:off x="228600" y="3352800"/>
            <a:ext cx="8763000" cy="3505200"/>
          </a:xfrm>
          <a:prstGeom prst="rect">
            <a:avLst/>
          </a:prstGeom>
        </p:spPr>
        <p:txBody>
          <a:bodyPr>
            <a:normAutofit fontScale="92500" lnSpcReduction="20000"/>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600" b="0" i="1" u="none" strike="noStrike" kern="1200" cap="none" spc="0" normalizeH="0" baseline="0" noProof="0" dirty="0">
                <a:ln>
                  <a:noFill/>
                </a:ln>
                <a:solidFill>
                  <a:schemeClr val="tx1"/>
                </a:solidFill>
                <a:effectLst/>
                <a:uLnTx/>
                <a:uFillTx/>
                <a:latin typeface="Antique Olive" pitchFamily="34" charset="0"/>
              </a:rPr>
              <a:t>Schedule changes include, but are not limited to,</a:t>
            </a:r>
            <a:r>
              <a:rPr kumimoji="0" lang="en-US" sz="2600" b="0" i="1" u="none" strike="noStrike" kern="1200" cap="none" spc="0" normalizeH="0" noProof="0" dirty="0">
                <a:ln>
                  <a:noFill/>
                </a:ln>
                <a:solidFill>
                  <a:schemeClr val="tx1"/>
                </a:solidFill>
                <a:effectLst/>
                <a:uLnTx/>
                <a:uFillTx/>
                <a:latin typeface="Antique Olive" pitchFamily="34" charset="0"/>
              </a:rPr>
              <a:t> a temporary assignment </a:t>
            </a:r>
            <a:r>
              <a:rPr lang="en-US" sz="2600" i="1" dirty="0">
                <a:latin typeface="Antique Olive" pitchFamily="34" charset="0"/>
              </a:rPr>
              <a:t>to</a:t>
            </a:r>
            <a:r>
              <a:rPr kumimoji="0" lang="en-US" sz="2600" b="0" i="1" u="none" strike="noStrike" kern="1200" cap="none" spc="0" normalizeH="0" noProof="0" dirty="0">
                <a:ln>
                  <a:noFill/>
                </a:ln>
                <a:solidFill>
                  <a:schemeClr val="tx1"/>
                </a:solidFill>
                <a:effectLst/>
                <a:uLnTx/>
                <a:uFillTx/>
                <a:latin typeface="Antique Olive" pitchFamily="34" charset="0"/>
              </a:rPr>
              <a:t> another practice site, a decrease in hours at the practice site, and an increase of call time requirement, which will be in effect longer than 3 weeks.</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endParaRPr lang="en-US" sz="1200" i="1" dirty="0">
              <a:latin typeface="Antique Olive" pitchFamily="34" charset="0"/>
            </a:endParaRP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lang="en-US" sz="2600" i="1" dirty="0">
                <a:latin typeface="Antique Olive" pitchFamily="34" charset="0"/>
              </a:rPr>
              <a:t>A  Change of Status form must be completed and submitted to the PCO 30 days prior to the physician’s transfer from the approved practice site. The form can be found on the </a:t>
            </a:r>
            <a:r>
              <a:rPr lang="en-US" sz="2600" i="1" dirty="0">
                <a:latin typeface="Antique Olive" pitchFamily="34" charset="0"/>
                <a:hlinkClick r:id="rId2"/>
              </a:rPr>
              <a:t>Conrad 30 J-1 Visa Waiver Information, Instructions &amp; Forms</a:t>
            </a:r>
            <a:r>
              <a:rPr lang="en-US" sz="2600" i="1" dirty="0">
                <a:latin typeface="Antique Olive" pitchFamily="34" charset="0"/>
              </a:rPr>
              <a:t>.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endParaRPr lang="en-US" sz="2600" i="1" dirty="0">
              <a:latin typeface="Antique Olive" pitchFamily="34" charset="0"/>
            </a:endParaRP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lang="en-US" sz="2600" i="1" dirty="0">
                <a:latin typeface="Antique Olive" pitchFamily="34" charset="0"/>
              </a:rPr>
              <a:t>The PCO reserves the right to approve or disapprove any transfer.</a:t>
            </a:r>
            <a:endParaRPr kumimoji="0" lang="en-US" sz="2600" b="0" i="1" u="none" strike="noStrike" kern="1200" cap="none" spc="0" normalizeH="0" noProof="0" dirty="0">
              <a:ln>
                <a:noFill/>
              </a:ln>
              <a:solidFill>
                <a:schemeClr val="tx1"/>
              </a:solidFill>
              <a:effectLst/>
              <a:uLnTx/>
              <a:uFillTx/>
              <a:latin typeface="Antique Olive"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B63AAF8E-9BD2-4AD6-B122-5C0B0302AC94}" type="slidenum">
              <a:rPr lang="en-US" smtClean="0">
                <a:latin typeface="Antique Olive" pitchFamily="34" charset="0"/>
              </a:rPr>
              <a:t>3</a:t>
            </a:fld>
            <a:endParaRPr lang="en-US" dirty="0">
              <a:latin typeface="Antique Olive" pitchFamily="34" charset="0"/>
            </a:endParaRPr>
          </a:p>
        </p:txBody>
      </p:sp>
      <p:sp>
        <p:nvSpPr>
          <p:cNvPr id="3" name="Content Placeholder 2"/>
          <p:cNvSpPr>
            <a:spLocks noGrp="1"/>
          </p:cNvSpPr>
          <p:nvPr>
            <p:ph idx="1"/>
          </p:nvPr>
        </p:nvSpPr>
        <p:spPr>
          <a:xfrm>
            <a:off x="228600" y="1828800"/>
            <a:ext cx="8610600" cy="1752600"/>
          </a:xfrm>
        </p:spPr>
        <p:txBody>
          <a:bodyPr>
            <a:normAutofit/>
          </a:bodyPr>
          <a:lstStyle/>
          <a:p>
            <a:pPr algn="ctr">
              <a:buNone/>
            </a:pPr>
            <a:r>
              <a:rPr lang="en-US" dirty="0"/>
              <a:t>	</a:t>
            </a:r>
            <a:r>
              <a:rPr lang="en-US" dirty="0">
                <a:latin typeface="Antique Olive" pitchFamily="34" charset="0"/>
              </a:rPr>
              <a:t>I am Responsible for recognizing the value of my Sponsor’s offer of employment.</a:t>
            </a:r>
          </a:p>
        </p:txBody>
      </p:sp>
      <p:sp>
        <p:nvSpPr>
          <p:cNvPr id="4" name="Content Placeholder 2"/>
          <p:cNvSpPr txBox="1">
            <a:spLocks/>
          </p:cNvSpPr>
          <p:nvPr/>
        </p:nvSpPr>
        <p:spPr>
          <a:xfrm>
            <a:off x="228600" y="3352800"/>
            <a:ext cx="8610600" cy="27432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lang="en-US" sz="1600" i="1" dirty="0">
                <a:latin typeface="+mj-lt"/>
              </a:rPr>
              <a:t>	</a:t>
            </a:r>
            <a:r>
              <a:rPr kumimoji="0" lang="en-US" sz="2400" b="0" i="1" u="none" strike="noStrike" kern="1200" cap="none" spc="0" normalizeH="0" baseline="0" noProof="0" dirty="0">
                <a:ln>
                  <a:noFill/>
                </a:ln>
                <a:solidFill>
                  <a:schemeClr val="tx1"/>
                </a:solidFill>
                <a:effectLst/>
                <a:uLnTx/>
                <a:uFillTx/>
                <a:latin typeface="Antique Olive" pitchFamily="34" charset="0"/>
              </a:rPr>
              <a:t>An</a:t>
            </a:r>
            <a:r>
              <a:rPr kumimoji="0" lang="en-US" sz="2400" b="0" i="1" u="none" strike="noStrike" kern="1200" cap="none" spc="0" normalizeH="0" noProof="0" dirty="0">
                <a:ln>
                  <a:noFill/>
                </a:ln>
                <a:solidFill>
                  <a:schemeClr val="tx1"/>
                </a:solidFill>
                <a:effectLst/>
                <a:uLnTx/>
                <a:uFillTx/>
                <a:latin typeface="Antique Olive" pitchFamily="34" charset="0"/>
              </a:rPr>
              <a:t> offer of employment is a serious commitment, with immediate and long-term financial implications. The employer is also committing an investment of time and administrative assistance to support a </a:t>
            </a:r>
            <a:r>
              <a:rPr kumimoji="0" lang="en-US" sz="2400" b="0" i="1" u="none" strike="noStrike" kern="1200" cap="none" spc="0" normalizeH="0" noProof="0" dirty="0">
                <a:ln>
                  <a:noFill/>
                </a:ln>
                <a:effectLst/>
                <a:uLnTx/>
                <a:uFillTx/>
                <a:latin typeface="Antique Olive" pitchFamily="34" charset="0"/>
              </a:rPr>
              <a:t>medical </a:t>
            </a:r>
            <a:r>
              <a:rPr kumimoji="0" lang="en-US" sz="2400" b="0" i="1" u="none" strike="noStrike" kern="1200" cap="none" spc="0" normalizeH="0" noProof="0" dirty="0">
                <a:ln>
                  <a:noFill/>
                </a:ln>
                <a:solidFill>
                  <a:schemeClr val="tx1"/>
                </a:solidFill>
                <a:effectLst/>
                <a:uLnTx/>
                <a:uFillTx/>
                <a:latin typeface="Antique Olive" pitchFamily="34" charset="0"/>
              </a:rPr>
              <a:t>practice.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endParaRPr kumimoji="0" lang="en-US" sz="2400" b="0" i="1" u="none" strike="noStrike" kern="1200" cap="none" spc="0" normalizeH="0" noProof="0" dirty="0">
              <a:ln>
                <a:noFill/>
              </a:ln>
              <a:solidFill>
                <a:schemeClr val="tx1"/>
              </a:solidFill>
              <a:effectLst/>
              <a:uLnTx/>
              <a:uFillTx/>
              <a:latin typeface="Antique Olive" pitchFamily="34" charset="0"/>
            </a:endParaRP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Acceptance of the offer of employment is an acknowledgement of this value.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33400" y="381000"/>
            <a:ext cx="8229600" cy="11430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DE1A7AFC-671D-4FFB-86DF-F9D45A59AFDB}" type="slidenum">
              <a:rPr lang="en-US" sz="4400" smtClean="0">
                <a:latin typeface="Antique Olive" pitchFamily="34" charset="0"/>
              </a:rPr>
              <a:t>30</a:t>
            </a:fld>
            <a:endParaRPr lang="en-US" dirty="0"/>
          </a:p>
        </p:txBody>
      </p:sp>
      <p:sp>
        <p:nvSpPr>
          <p:cNvPr id="3" name="Content Placeholder 2"/>
          <p:cNvSpPr>
            <a:spLocks noGrp="1"/>
          </p:cNvSpPr>
          <p:nvPr>
            <p:ph idx="1"/>
          </p:nvPr>
        </p:nvSpPr>
        <p:spPr>
          <a:xfrm>
            <a:off x="457200" y="1828801"/>
            <a:ext cx="8229600" cy="1752600"/>
          </a:xfrm>
        </p:spPr>
        <p:txBody>
          <a:bodyPr>
            <a:normAutofit/>
          </a:bodyPr>
          <a:lstStyle/>
          <a:p>
            <a:pPr algn="ctr">
              <a:buNone/>
            </a:pPr>
            <a:r>
              <a:rPr lang="en-US" dirty="0"/>
              <a:t>	</a:t>
            </a:r>
            <a:r>
              <a:rPr lang="en-US" dirty="0">
                <a:latin typeface="Antique Olive" pitchFamily="34" charset="0"/>
              </a:rPr>
              <a:t>I have the Right to discuss financial implications of the physician’s workload or professional behavior.</a:t>
            </a:r>
          </a:p>
        </p:txBody>
      </p:sp>
      <p:sp>
        <p:nvSpPr>
          <p:cNvPr id="6" name="Content Placeholder 2"/>
          <p:cNvSpPr txBox="1">
            <a:spLocks/>
          </p:cNvSpPr>
          <p:nvPr/>
        </p:nvSpPr>
        <p:spPr>
          <a:xfrm>
            <a:off x="457200" y="3810000"/>
            <a:ext cx="8229600" cy="25908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Open</a:t>
            </a:r>
            <a:r>
              <a:rPr kumimoji="0" lang="en-US" sz="2400" b="0" i="1" u="none" strike="noStrike" kern="1200" cap="none" spc="0" normalizeH="0" noProof="0" dirty="0">
                <a:ln>
                  <a:noFill/>
                </a:ln>
                <a:solidFill>
                  <a:schemeClr val="tx1"/>
                </a:solidFill>
                <a:effectLst/>
                <a:uLnTx/>
                <a:uFillTx/>
                <a:latin typeface="Antique Olive" pitchFamily="34" charset="0"/>
              </a:rPr>
              <a:t> communication about the business and practice performance should be incorporated in the professional performance evaluation of the physician.</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 </a:t>
            </a:r>
          </a:p>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2400" b="0" i="1" u="none" strike="noStrike" kern="1200" cap="none" spc="0" normalizeH="0" noProof="0" dirty="0">
                <a:ln>
                  <a:noFill/>
                </a:ln>
                <a:solidFill>
                  <a:schemeClr val="tx1"/>
                </a:solidFill>
                <a:effectLst/>
                <a:uLnTx/>
                <a:uFillTx/>
                <a:latin typeface="Antique Olive" pitchFamily="34" charset="0"/>
              </a:rPr>
              <a:t>This should be a regular and ongoing process during the three-year obligation.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457200"/>
            <a:ext cx="8229600" cy="10668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B6CABBBE-A403-4905-88CB-BDD352AD2065}" type="slidenum">
              <a:rPr lang="en-US" sz="4400" smtClean="0">
                <a:latin typeface="Antique Olive" pitchFamily="34" charset="0"/>
              </a:rPr>
              <a:t>31</a:t>
            </a:fld>
            <a:endParaRPr lang="en-US" dirty="0"/>
          </a:p>
        </p:txBody>
      </p:sp>
      <p:sp>
        <p:nvSpPr>
          <p:cNvPr id="3" name="Content Placeholder 2"/>
          <p:cNvSpPr>
            <a:spLocks noGrp="1"/>
          </p:cNvSpPr>
          <p:nvPr>
            <p:ph idx="1"/>
          </p:nvPr>
        </p:nvSpPr>
        <p:spPr>
          <a:xfrm>
            <a:off x="457200" y="1828799"/>
            <a:ext cx="8229600" cy="1676401"/>
          </a:xfrm>
        </p:spPr>
        <p:txBody>
          <a:bodyPr>
            <a:normAutofit/>
          </a:bodyPr>
          <a:lstStyle/>
          <a:p>
            <a:pPr algn="ctr">
              <a:buNone/>
            </a:pPr>
            <a:r>
              <a:rPr lang="en-US" dirty="0"/>
              <a:t>	</a:t>
            </a:r>
            <a:r>
              <a:rPr lang="en-US" dirty="0">
                <a:latin typeface="Antique Olive" pitchFamily="34" charset="0"/>
              </a:rPr>
              <a:t>I have the Right to expect professional behavior and appropriate conduct on the part of the sponsored employee.</a:t>
            </a:r>
          </a:p>
        </p:txBody>
      </p:sp>
      <p:sp>
        <p:nvSpPr>
          <p:cNvPr id="5" name="Content Placeholder 2"/>
          <p:cNvSpPr txBox="1">
            <a:spLocks/>
          </p:cNvSpPr>
          <p:nvPr/>
        </p:nvSpPr>
        <p:spPr>
          <a:xfrm>
            <a:off x="381000" y="3733800"/>
            <a:ext cx="8229600" cy="2743201"/>
          </a:xfrm>
          <a:prstGeom prst="rect">
            <a:avLst/>
          </a:prstGeom>
        </p:spPr>
        <p:txBody>
          <a:bodyPr>
            <a:normAutofit/>
          </a:bodyPr>
          <a:lstStyle/>
          <a:p>
            <a:pPr marL="292100" lvl="0" indent="-292100" algn="ctr">
              <a:buClr>
                <a:schemeClr val="accent1"/>
              </a:buClr>
              <a:buSzPct val="70000"/>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The</a:t>
            </a:r>
            <a:r>
              <a:rPr kumimoji="0" lang="en-US" sz="2400" b="0" i="1" u="none" strike="noStrike" kern="1200" cap="none" spc="0" normalizeH="0" noProof="0" dirty="0">
                <a:ln>
                  <a:noFill/>
                </a:ln>
                <a:solidFill>
                  <a:schemeClr val="tx1"/>
                </a:solidFill>
                <a:effectLst/>
                <a:uLnTx/>
                <a:uFillTx/>
                <a:latin typeface="Antique Olive" pitchFamily="34" charset="0"/>
              </a:rPr>
              <a:t> physician’s behavior and conduct are a reflection of your practice, and you have the right to expect positive and professional conduct from the physician. </a:t>
            </a:r>
          </a:p>
          <a:p>
            <a:pPr marL="292100" lvl="0" indent="-292100" algn="ctr">
              <a:buClr>
                <a:schemeClr val="accent1"/>
              </a:buClr>
              <a:buSzPct val="70000"/>
              <a:defRPr/>
            </a:pPr>
            <a:r>
              <a:rPr kumimoji="0" lang="en-US" sz="2400" b="0" i="1" u="none" strike="noStrike" kern="1200" cap="none" spc="0" normalizeH="0" noProof="0" dirty="0">
                <a:ln>
                  <a:noFill/>
                </a:ln>
                <a:solidFill>
                  <a:schemeClr val="tx1"/>
                </a:solidFill>
                <a:effectLst/>
                <a:uLnTx/>
                <a:uFillTx/>
                <a:latin typeface="Antique Olive" pitchFamily="34" charset="0"/>
              </a:rPr>
              <a:t> </a:t>
            </a:r>
          </a:p>
          <a:p>
            <a:pPr marL="292100" lvl="0" indent="-292100" algn="ctr">
              <a:buClr>
                <a:schemeClr val="accent1"/>
              </a:buClr>
              <a:buSzPct val="70000"/>
              <a:defRPr/>
            </a:pPr>
            <a:r>
              <a:rPr lang="en-US" sz="2400" i="1" dirty="0">
                <a:latin typeface="Antique Olive" pitchFamily="34" charset="0"/>
              </a:rPr>
              <a:t>You are responsible to </a:t>
            </a:r>
            <a:r>
              <a:rPr kumimoji="0" lang="en-US" sz="2400" b="0" i="1" u="none" strike="noStrike" kern="1200" cap="none" spc="0" normalizeH="0" noProof="0" dirty="0">
                <a:ln>
                  <a:noFill/>
                </a:ln>
                <a:solidFill>
                  <a:schemeClr val="tx1"/>
                </a:solidFill>
                <a:effectLst/>
                <a:uLnTx/>
                <a:uFillTx/>
                <a:latin typeface="Antique Olive" pitchFamily="34" charset="0"/>
              </a:rPr>
              <a:t>notify the PCO by email, within 30 days of disciplinary action and/or termination.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457200"/>
            <a:ext cx="8229600" cy="1066800"/>
          </a:xfrm>
        </p:spPr>
        <p:txBody>
          <a:bodyPr>
            <a:normAutofit fontScale="90000"/>
          </a:bodyPr>
          <a:lstStyle/>
          <a:p>
            <a:pPr algn="ctr"/>
            <a:r>
              <a:rPr lang="en-US" sz="4400" dirty="0">
                <a:latin typeface="Antique Olive" pitchFamily="34" charset="0"/>
              </a:rPr>
              <a:t>Sponsor/Employer </a:t>
            </a:r>
            <a:br>
              <a:rPr lang="en-US" sz="4400" dirty="0">
                <a:latin typeface="Antique Olive" pitchFamily="34" charset="0"/>
              </a:rPr>
            </a:br>
            <a:r>
              <a:rPr lang="en-US" dirty="0">
                <a:latin typeface="Antique Olive" pitchFamily="34" charset="0"/>
              </a:rPr>
              <a:t>Responsibilities</a:t>
            </a:r>
            <a:r>
              <a:rPr lang="en-US" sz="4400" dirty="0">
                <a:latin typeface="Antique Olive" pitchFamily="34" charset="0"/>
              </a:rPr>
              <a:t> and Rights </a:t>
            </a:r>
            <a:fld id="{6E6B1058-B046-4E30-8221-E9E5E04D0AB1}" type="slidenum">
              <a:rPr lang="en-US" sz="4400" smtClean="0">
                <a:latin typeface="Antique Olive" pitchFamily="34" charset="0"/>
              </a:rPr>
              <a:t>32</a:t>
            </a:fld>
            <a:endParaRPr lang="en-US" dirty="0"/>
          </a:p>
        </p:txBody>
      </p:sp>
      <p:sp>
        <p:nvSpPr>
          <p:cNvPr id="3" name="Content Placeholder 2"/>
          <p:cNvSpPr>
            <a:spLocks noGrp="1"/>
          </p:cNvSpPr>
          <p:nvPr>
            <p:ph idx="1"/>
          </p:nvPr>
        </p:nvSpPr>
        <p:spPr>
          <a:xfrm>
            <a:off x="4876800" y="1904999"/>
            <a:ext cx="3810000" cy="685801"/>
          </a:xfrm>
        </p:spPr>
        <p:txBody>
          <a:bodyPr>
            <a:normAutofit/>
          </a:bodyPr>
          <a:lstStyle/>
          <a:p>
            <a:pPr algn="ctr">
              <a:buNone/>
            </a:pPr>
            <a:r>
              <a:rPr lang="en-US" dirty="0"/>
              <a:t>	</a:t>
            </a:r>
            <a:endParaRPr lang="en-US" dirty="0">
              <a:latin typeface="Antique Olive" pitchFamily="34" charset="0"/>
            </a:endParaRPr>
          </a:p>
        </p:txBody>
      </p:sp>
      <p:sp>
        <p:nvSpPr>
          <p:cNvPr id="5" name="Content Placeholder 2"/>
          <p:cNvSpPr txBox="1">
            <a:spLocks/>
          </p:cNvSpPr>
          <p:nvPr/>
        </p:nvSpPr>
        <p:spPr>
          <a:xfrm>
            <a:off x="381000" y="1905000"/>
            <a:ext cx="8534400" cy="4572001"/>
          </a:xfrm>
          <a:prstGeom prst="rect">
            <a:avLst/>
          </a:prstGeom>
        </p:spPr>
        <p:txBody>
          <a:bodyPr>
            <a:normAutofit/>
          </a:bodyPr>
          <a:lstStyle/>
          <a:p>
            <a:pPr marL="292100" lvl="0" indent="-292100" algn="ctr">
              <a:buClr>
                <a:schemeClr val="accent1"/>
              </a:buClr>
              <a:buSzPct val="70000"/>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endParaRPr kumimoji="0" lang="en-US" sz="1600" b="0" i="1" u="none" strike="noStrike" kern="1200" cap="none" spc="0" normalizeH="0" noProof="0" dirty="0">
              <a:ln>
                <a:noFill/>
              </a:ln>
              <a:solidFill>
                <a:schemeClr val="tx1"/>
              </a:solidFill>
              <a:effectLst/>
              <a:uLnTx/>
              <a:uFillTx/>
              <a:latin typeface="Antique Olive" pitchFamily="34" charset="0"/>
            </a:endParaRPr>
          </a:p>
          <a:p>
            <a:pPr marL="292100" lvl="0" indent="-292100" algn="ctr">
              <a:buClr>
                <a:schemeClr val="accent1"/>
              </a:buClr>
              <a:buSzPct val="70000"/>
              <a:defRPr/>
            </a:pPr>
            <a:r>
              <a:rPr kumimoji="0" lang="en-US" sz="2400" b="0" i="1" u="none" strike="noStrike" kern="1200" cap="none" spc="0" normalizeH="0" noProof="0" dirty="0">
                <a:ln>
                  <a:noFill/>
                </a:ln>
                <a:solidFill>
                  <a:schemeClr val="tx1"/>
                </a:solidFill>
                <a:effectLst/>
                <a:uLnTx/>
                <a:uFillTx/>
                <a:latin typeface="Antique Olive" pitchFamily="34" charset="0"/>
              </a:rPr>
              <a:t>In the event of any emergency termination due to extreme circumstances affecting the health or safety of </a:t>
            </a:r>
            <a:r>
              <a:rPr kumimoji="0" lang="en-US" sz="2400" b="0" i="1" u="none" strike="noStrike" kern="1200" cap="none" spc="0" normalizeH="0" noProof="0" dirty="0">
                <a:ln>
                  <a:noFill/>
                </a:ln>
                <a:effectLst/>
                <a:uLnTx/>
                <a:uFillTx/>
                <a:latin typeface="Antique Olive" pitchFamily="34" charset="0"/>
              </a:rPr>
              <a:t>a client or other individual, the  PCO must be notified no later t</a:t>
            </a:r>
            <a:r>
              <a:rPr kumimoji="0" lang="en-US" sz="2400" b="0" i="1" u="none" strike="noStrike" kern="1200" cap="none" spc="0" normalizeH="0" noProof="0" dirty="0">
                <a:ln>
                  <a:noFill/>
                </a:ln>
                <a:solidFill>
                  <a:schemeClr val="tx1"/>
                </a:solidFill>
                <a:effectLst/>
                <a:uLnTx/>
                <a:uFillTx/>
                <a:latin typeface="Antique Olive" pitchFamily="34" charset="0"/>
              </a:rPr>
              <a:t>han 24 hours after the emergency termination. </a:t>
            </a:r>
          </a:p>
          <a:p>
            <a:pPr marL="292100" lvl="0" indent="-292100" algn="ctr">
              <a:buClr>
                <a:schemeClr val="accent1"/>
              </a:buClr>
              <a:buSzPct val="70000"/>
              <a:defRPr/>
            </a:pPr>
            <a:endParaRPr kumimoji="0" lang="en-US" sz="2400" b="0" i="1" u="none" strike="noStrike" kern="1200" cap="none" spc="0" normalizeH="0" noProof="0" dirty="0">
              <a:ln>
                <a:noFill/>
              </a:ln>
              <a:solidFill>
                <a:schemeClr val="tx1"/>
              </a:solidFill>
              <a:effectLst/>
              <a:uLnTx/>
              <a:uFillTx/>
              <a:latin typeface="Antique Olive" pitchFamily="34" charset="0"/>
            </a:endParaRPr>
          </a:p>
          <a:p>
            <a:pPr marL="292100" lvl="0" indent="-292100" algn="ctr">
              <a:buClr>
                <a:schemeClr val="accent1"/>
              </a:buClr>
              <a:buSzPct val="70000"/>
              <a:defRPr/>
            </a:pPr>
            <a:r>
              <a:rPr kumimoji="0" lang="en-US" sz="2400" b="0" i="1" u="none" strike="noStrike" kern="1200" cap="none" spc="0" normalizeH="0" noProof="0" dirty="0">
                <a:ln>
                  <a:noFill/>
                </a:ln>
                <a:solidFill>
                  <a:schemeClr val="tx1"/>
                </a:solidFill>
                <a:effectLst/>
                <a:uLnTx/>
                <a:uFillTx/>
                <a:latin typeface="Antique Olive" pitchFamily="34" charset="0"/>
              </a:rPr>
              <a:t>T</a:t>
            </a:r>
            <a:r>
              <a:rPr lang="en-US" sz="2400" i="1" dirty="0">
                <a:latin typeface="Antique Olive" pitchFamily="34" charset="0"/>
              </a:rPr>
              <a:t>he </a:t>
            </a:r>
            <a:r>
              <a:rPr lang="en-US" sz="2400" i="1" dirty="0">
                <a:latin typeface="Antique Olive" pitchFamily="34" charset="0"/>
                <a:hlinkClick r:id="rId2"/>
              </a:rPr>
              <a:t>Nevada State Board of Medical Examiners </a:t>
            </a:r>
            <a:r>
              <a:rPr lang="en-US" sz="2400" i="1" dirty="0">
                <a:latin typeface="Antique Olive" pitchFamily="34" charset="0"/>
              </a:rPr>
              <a:t>may need to be contacted also, depending on the circumstances of the terminable event.</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457200"/>
            <a:ext cx="8229600" cy="1066800"/>
          </a:xfrm>
        </p:spPr>
        <p:txBody>
          <a:bodyPr>
            <a:normAutofit fontScale="90000"/>
          </a:bodyPr>
          <a:lstStyle/>
          <a:p>
            <a:pPr algn="ctr"/>
            <a:r>
              <a:rPr lang="en-US" sz="4400" dirty="0">
                <a:latin typeface="Antique Olive" pitchFamily="34" charset="0"/>
              </a:rPr>
              <a:t>Physician &amp; Sponsor/Employer </a:t>
            </a:r>
            <a:r>
              <a:rPr lang="en-US" dirty="0">
                <a:latin typeface="Antique Olive" pitchFamily="34" charset="0"/>
              </a:rPr>
              <a:t>Responsibilities</a:t>
            </a:r>
            <a:r>
              <a:rPr lang="en-US" sz="4400" dirty="0">
                <a:latin typeface="Antique Olive" pitchFamily="34" charset="0"/>
              </a:rPr>
              <a:t> and Rights </a:t>
            </a:r>
            <a:fld id="{6ECC3F46-7A3A-4FB4-B7BB-1364C2A286ED}" type="slidenum">
              <a:rPr lang="en-US" sz="4400" smtClean="0">
                <a:latin typeface="Antique Olive" pitchFamily="34" charset="0"/>
              </a:rPr>
              <a:t>33</a:t>
            </a:fld>
            <a:endParaRPr lang="en-US" dirty="0"/>
          </a:p>
        </p:txBody>
      </p:sp>
      <p:sp>
        <p:nvSpPr>
          <p:cNvPr id="3" name="Content Placeholder 2"/>
          <p:cNvSpPr>
            <a:spLocks noGrp="1"/>
          </p:cNvSpPr>
          <p:nvPr>
            <p:ph idx="1"/>
          </p:nvPr>
        </p:nvSpPr>
        <p:spPr>
          <a:xfrm>
            <a:off x="304800" y="1828800"/>
            <a:ext cx="8610600" cy="5029200"/>
          </a:xfrm>
        </p:spPr>
        <p:txBody>
          <a:bodyPr>
            <a:noAutofit/>
          </a:bodyPr>
          <a:lstStyle/>
          <a:p>
            <a:pPr algn="ctr">
              <a:buNone/>
            </a:pPr>
            <a:r>
              <a:rPr lang="en-US" dirty="0">
                <a:latin typeface="Antique Olive" pitchFamily="34" charset="0"/>
              </a:rPr>
              <a:t>Both Physician and Sponsor have a Responsibility to confirm that the Physician is providing a minimum of 40 hours a week of primary or specialty care at a site(s) located in an underserved area. </a:t>
            </a:r>
          </a:p>
          <a:p>
            <a:pPr algn="ctr">
              <a:buNone/>
            </a:pPr>
            <a:r>
              <a:rPr lang="en-US" dirty="0">
                <a:latin typeface="Antique Olive" pitchFamily="34" charset="0"/>
              </a:rPr>
              <a:t>  </a:t>
            </a:r>
          </a:p>
          <a:p>
            <a:pPr algn="ctr">
              <a:buNone/>
            </a:pPr>
            <a:r>
              <a:rPr lang="en-US" sz="2400" i="1" dirty="0">
                <a:latin typeface="Antique Olive" pitchFamily="34" charset="0"/>
              </a:rPr>
              <a:t>Physician and Employer Confirmation Forms must be submitted to the PCO every 6 months, in April and October. The forms can be found on the </a:t>
            </a:r>
            <a:r>
              <a:rPr lang="en-US" sz="2400" i="1" dirty="0">
                <a:latin typeface="Antique Olive" pitchFamily="34" charset="0"/>
                <a:hlinkClick r:id="rId2"/>
              </a:rPr>
              <a:t>Nevada Conrad30-Home website</a:t>
            </a:r>
            <a:r>
              <a:rPr lang="en-US" sz="2400" i="1" dirty="0">
                <a:latin typeface="Antique Olive" pitchFamily="34" charset="0"/>
              </a:rPr>
              <a:t> under the resources section </a:t>
            </a:r>
            <a:r>
              <a:rPr lang="en-US" sz="2400" i="1" dirty="0">
                <a:latin typeface="Antique Olive" pitchFamily="34" charset="0"/>
                <a:hlinkClick r:id="rId3"/>
              </a:rPr>
              <a:t>Conrad 30 J-1 Visa Waiver Forms</a:t>
            </a:r>
            <a:r>
              <a:rPr lang="en-US" sz="2400" i="1" dirty="0">
                <a:latin typeface="Antique Olive" pitchFamily="34" charset="0"/>
              </a:rPr>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457200"/>
            <a:ext cx="8229600" cy="1066800"/>
          </a:xfrm>
        </p:spPr>
        <p:txBody>
          <a:bodyPr>
            <a:normAutofit fontScale="90000"/>
          </a:bodyPr>
          <a:lstStyle/>
          <a:p>
            <a:pPr algn="ctr"/>
            <a:r>
              <a:rPr lang="en-US" sz="4400" dirty="0">
                <a:latin typeface="Antique Olive" pitchFamily="34" charset="0"/>
              </a:rPr>
              <a:t>Physician &amp; Sponsor/Employer </a:t>
            </a:r>
            <a:r>
              <a:rPr lang="en-US" dirty="0">
                <a:latin typeface="Antique Olive" pitchFamily="34" charset="0"/>
              </a:rPr>
              <a:t>Responsibilities</a:t>
            </a:r>
            <a:r>
              <a:rPr lang="en-US" sz="4400" dirty="0">
                <a:latin typeface="Antique Olive" pitchFamily="34" charset="0"/>
              </a:rPr>
              <a:t> and Rights </a:t>
            </a:r>
            <a:fld id="{8FEFCE15-9521-4A8F-849D-49A5E7AD0BE9}" type="slidenum">
              <a:rPr lang="en-US" sz="4400" smtClean="0">
                <a:latin typeface="Antique Olive" pitchFamily="34" charset="0"/>
              </a:rPr>
              <a:t>34</a:t>
            </a:fld>
            <a:endParaRPr lang="en-US" dirty="0"/>
          </a:p>
        </p:txBody>
      </p:sp>
      <p:sp>
        <p:nvSpPr>
          <p:cNvPr id="3" name="Content Placeholder 2"/>
          <p:cNvSpPr>
            <a:spLocks noGrp="1"/>
          </p:cNvSpPr>
          <p:nvPr>
            <p:ph idx="1"/>
          </p:nvPr>
        </p:nvSpPr>
        <p:spPr>
          <a:xfrm>
            <a:off x="533400" y="1905000"/>
            <a:ext cx="8153400" cy="4495800"/>
          </a:xfrm>
        </p:spPr>
        <p:txBody>
          <a:bodyPr>
            <a:noAutofit/>
          </a:bodyPr>
          <a:lstStyle/>
          <a:p>
            <a:pPr algn="ctr">
              <a:buNone/>
            </a:pPr>
            <a:r>
              <a:rPr lang="en-US" sz="3100" dirty="0">
                <a:latin typeface="Antique Olive" pitchFamily="34" charset="0"/>
              </a:rPr>
              <a:t>Both Physician and Sponsor have a Responsibility to complete an annual survey. Your responses are anonymous and will be utilized to calculate the anticipated physician retention numbers for the program and guide the PCO in improving physician recruitment efforts in Nevada. </a:t>
            </a:r>
          </a:p>
          <a:p>
            <a:pPr algn="ctr">
              <a:buNone/>
            </a:pPr>
            <a:endParaRPr lang="en-US" dirty="0">
              <a:latin typeface="Antique Olive"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457200"/>
            <a:ext cx="8229600" cy="1066800"/>
          </a:xfrm>
        </p:spPr>
        <p:txBody>
          <a:bodyPr>
            <a:normAutofit fontScale="90000"/>
          </a:bodyPr>
          <a:lstStyle/>
          <a:p>
            <a:pPr algn="ctr"/>
            <a:r>
              <a:rPr lang="en-US" sz="4400" dirty="0">
                <a:latin typeface="Antique Olive" pitchFamily="34" charset="0"/>
              </a:rPr>
              <a:t>Physician &amp; Sponsor/Employer </a:t>
            </a:r>
            <a:r>
              <a:rPr lang="en-US" dirty="0">
                <a:latin typeface="Antique Olive" pitchFamily="34" charset="0"/>
              </a:rPr>
              <a:t>Responsibilities</a:t>
            </a:r>
            <a:r>
              <a:rPr lang="en-US" sz="4400" dirty="0">
                <a:latin typeface="Antique Olive" pitchFamily="34" charset="0"/>
              </a:rPr>
              <a:t> and Rights </a:t>
            </a:r>
            <a:fld id="{D09CE869-B63F-408C-A2FA-5B67382EE94F}" type="slidenum">
              <a:rPr lang="en-US" sz="4400" smtClean="0">
                <a:latin typeface="Antique Olive" pitchFamily="34" charset="0"/>
              </a:rPr>
              <a:t>35</a:t>
            </a:fld>
            <a:endParaRPr lang="en-US" dirty="0"/>
          </a:p>
        </p:txBody>
      </p:sp>
      <p:sp>
        <p:nvSpPr>
          <p:cNvPr id="3" name="Content Placeholder 2"/>
          <p:cNvSpPr>
            <a:spLocks noGrp="1"/>
          </p:cNvSpPr>
          <p:nvPr>
            <p:ph idx="1"/>
          </p:nvPr>
        </p:nvSpPr>
        <p:spPr>
          <a:xfrm>
            <a:off x="228600" y="1905000"/>
            <a:ext cx="8686800" cy="4495800"/>
          </a:xfrm>
        </p:spPr>
        <p:txBody>
          <a:bodyPr>
            <a:noAutofit/>
          </a:bodyPr>
          <a:lstStyle/>
          <a:p>
            <a:pPr algn="ctr">
              <a:buNone/>
            </a:pPr>
            <a:r>
              <a:rPr lang="en-US" dirty="0">
                <a:latin typeface="Antique Olive" pitchFamily="34" charset="0"/>
              </a:rPr>
              <a:t>You can send your comments and complaints directly to program staff by going to the </a:t>
            </a:r>
          </a:p>
          <a:p>
            <a:pPr algn="ctr">
              <a:buNone/>
            </a:pPr>
            <a:r>
              <a:rPr lang="en-US" u="sng" dirty="0">
                <a:latin typeface="Antique Olive" pitchFamily="34" charset="0"/>
              </a:rPr>
              <a:t>Physician &amp; Employer Comments &amp; Complaints</a:t>
            </a:r>
            <a:r>
              <a:rPr lang="en-US" dirty="0">
                <a:latin typeface="Antique Olive" pitchFamily="34" charset="0"/>
              </a:rPr>
              <a:t> page or by emailing </a:t>
            </a:r>
            <a:r>
              <a:rPr lang="en-US" dirty="0">
                <a:latin typeface="Antique Olive" pitchFamily="34" charset="0"/>
                <a:hlinkClick r:id="rId2"/>
              </a:rPr>
              <a:t>nvpco@health.nv.gov</a:t>
            </a:r>
            <a:r>
              <a:rPr lang="en-US" dirty="0">
                <a:latin typeface="Antique Olive" pitchFamily="34" charset="0"/>
              </a:rPr>
              <a:t>. </a:t>
            </a:r>
            <a:r>
              <a:rPr lang="en-US" i="1" dirty="0">
                <a:latin typeface="Antique Olive" pitchFamily="34" charset="0"/>
              </a:rPr>
              <a:t>The form can be found on the </a:t>
            </a:r>
            <a:r>
              <a:rPr lang="en-US" i="1" dirty="0">
                <a:latin typeface="Antique Olive" pitchFamily="34" charset="0"/>
                <a:hlinkClick r:id="rId3"/>
              </a:rPr>
              <a:t>Nevada Conrad30-Home website</a:t>
            </a:r>
            <a:r>
              <a:rPr lang="en-US" i="1" dirty="0">
                <a:latin typeface="Antique Olive" pitchFamily="34" charset="0"/>
              </a:rPr>
              <a:t> under the resources section. </a:t>
            </a:r>
            <a:endParaRPr lang="en-US" dirty="0">
              <a:latin typeface="Antique Olive" pitchFamily="34" charset="0"/>
            </a:endParaRPr>
          </a:p>
          <a:p>
            <a:pPr algn="ctr">
              <a:buNone/>
            </a:pPr>
            <a:endParaRPr lang="en-US" dirty="0">
              <a:latin typeface="Antique Olive"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304800"/>
            <a:ext cx="8229600" cy="1219200"/>
          </a:xfrm>
        </p:spPr>
        <p:txBody>
          <a:bodyPr>
            <a:noAutofit/>
          </a:bodyPr>
          <a:lstStyle/>
          <a:p>
            <a:pPr algn="ctr"/>
            <a:r>
              <a:rPr lang="en-US" sz="4000" dirty="0">
                <a:latin typeface="Antique Olive" pitchFamily="34" charset="0"/>
              </a:rPr>
              <a:t>Physician &amp; Sponsor/Employer Responsibilities and Rights </a:t>
            </a:r>
            <a:fld id="{DE3DF413-115D-43F0-AC1C-FF73E8D88592}" type="slidenum">
              <a:rPr lang="en-US" sz="4000" smtClean="0">
                <a:latin typeface="Antique Olive" pitchFamily="34" charset="0"/>
              </a:rPr>
              <a:t>36</a:t>
            </a:fld>
            <a:endParaRPr lang="en-US" sz="4000" dirty="0">
              <a:latin typeface="Antique Olive" pitchFamily="34" charset="0"/>
            </a:endParaRPr>
          </a:p>
        </p:txBody>
      </p:sp>
      <p:sp>
        <p:nvSpPr>
          <p:cNvPr id="3" name="Content Placeholder 2"/>
          <p:cNvSpPr>
            <a:spLocks noGrp="1"/>
          </p:cNvSpPr>
          <p:nvPr>
            <p:ph idx="1"/>
          </p:nvPr>
        </p:nvSpPr>
        <p:spPr>
          <a:xfrm>
            <a:off x="228600" y="1981199"/>
            <a:ext cx="8686800" cy="4495801"/>
          </a:xfrm>
        </p:spPr>
        <p:txBody>
          <a:bodyPr>
            <a:normAutofit/>
          </a:bodyPr>
          <a:lstStyle/>
          <a:p>
            <a:pPr algn="ctr">
              <a:buNone/>
            </a:pPr>
            <a:r>
              <a:rPr lang="en-US" dirty="0"/>
              <a:t>	</a:t>
            </a:r>
            <a:r>
              <a:rPr lang="en-US" b="1" dirty="0">
                <a:latin typeface="Antique Olive" pitchFamily="34" charset="0"/>
              </a:rPr>
              <a:t>As verification that you have read and understood the information in this presentation you will be asked to confirm acknowledgement on the Conrad 30 J-1 Visa Waiver Verification of Status form.</a:t>
            </a:r>
          </a:p>
          <a:p>
            <a:pPr algn="ctr">
              <a:buNone/>
            </a:pPr>
            <a:endParaRPr lang="en-US" b="1" dirty="0">
              <a:latin typeface="Antique Olive" pitchFamily="34" charset="0"/>
            </a:endParaRPr>
          </a:p>
          <a:p>
            <a:pPr algn="ctr">
              <a:buNone/>
            </a:pPr>
            <a:r>
              <a:rPr lang="en-US" b="1" dirty="0">
                <a:latin typeface="Antique Olive" pitchFamily="34" charset="0"/>
              </a:rPr>
              <a:t>Questions, please contact </a:t>
            </a:r>
            <a:r>
              <a:rPr lang="en-US" b="1" dirty="0">
                <a:latin typeface="Antique Olive" pitchFamily="34" charset="0"/>
                <a:hlinkClick r:id="rId3"/>
              </a:rPr>
              <a:t>nvpco@health.nv.gov</a:t>
            </a:r>
            <a:r>
              <a:rPr lang="en-US" b="1" dirty="0">
                <a:latin typeface="Antique Olive"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63973E9F-6086-4F5E-8820-65B2DFCE1C86}" type="slidenum">
              <a:rPr lang="en-US" smtClean="0">
                <a:latin typeface="Antique Olive" pitchFamily="34" charset="0"/>
              </a:rPr>
              <a:t>4</a:t>
            </a:fld>
            <a:endParaRPr lang="en-US" dirty="0">
              <a:latin typeface="Antique Olive" pitchFamily="34" charset="0"/>
            </a:endParaRPr>
          </a:p>
        </p:txBody>
      </p:sp>
      <p:sp>
        <p:nvSpPr>
          <p:cNvPr id="3" name="Content Placeholder 2"/>
          <p:cNvSpPr>
            <a:spLocks noGrp="1"/>
          </p:cNvSpPr>
          <p:nvPr>
            <p:ph idx="1"/>
          </p:nvPr>
        </p:nvSpPr>
        <p:spPr>
          <a:xfrm>
            <a:off x="457200" y="1676401"/>
            <a:ext cx="8229600" cy="1600200"/>
          </a:xfrm>
        </p:spPr>
        <p:txBody>
          <a:bodyPr/>
          <a:lstStyle/>
          <a:p>
            <a:pPr algn="ctr">
              <a:buNone/>
            </a:pPr>
            <a:r>
              <a:rPr lang="en-US" dirty="0"/>
              <a:t>	</a:t>
            </a:r>
            <a:r>
              <a:rPr lang="en-US" dirty="0">
                <a:latin typeface="Antique Olive" pitchFamily="34" charset="0"/>
              </a:rPr>
              <a:t>I am Responsible for practice performance that justifies my Sponsor’s level of investment.</a:t>
            </a:r>
          </a:p>
        </p:txBody>
      </p:sp>
      <p:sp>
        <p:nvSpPr>
          <p:cNvPr id="5" name="Content Placeholder 2"/>
          <p:cNvSpPr txBox="1">
            <a:spLocks/>
          </p:cNvSpPr>
          <p:nvPr/>
        </p:nvSpPr>
        <p:spPr>
          <a:xfrm>
            <a:off x="457200" y="3276601"/>
            <a:ext cx="8229600" cy="32004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0"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Productivity,</a:t>
            </a:r>
            <a:r>
              <a:rPr kumimoji="0" lang="en-US" sz="2400" b="0" i="1" u="none" strike="noStrike" kern="1200" cap="none" spc="0" normalizeH="0" noProof="0" dirty="0">
                <a:ln>
                  <a:noFill/>
                </a:ln>
                <a:solidFill>
                  <a:schemeClr val="tx1"/>
                </a:solidFill>
                <a:effectLst/>
                <a:uLnTx/>
                <a:uFillTx/>
                <a:latin typeface="Antique Olive" pitchFamily="34" charset="0"/>
              </a:rPr>
              <a:t> such as the number of patients seen each day, is one measure of performance. The physician and employer should discuss marketing and scheduling to optimize productivity. The physician, sponsor and other professionals in the practice should work together to provide consistent, quality care, which ensures continuity of care for their patients. This includes establishing a clear process and plan for coverage of patients outside regular clinic hours.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B85BD44B-BBFF-4D2C-8273-FAFC75A20259}" type="slidenum">
              <a:rPr lang="en-US" smtClean="0">
                <a:latin typeface="Antique Olive" pitchFamily="34" charset="0"/>
              </a:rPr>
              <a:t>5</a:t>
            </a:fld>
            <a:endParaRPr lang="en-US" dirty="0">
              <a:latin typeface="Antique Olive" pitchFamily="34" charset="0"/>
            </a:endParaRPr>
          </a:p>
        </p:txBody>
      </p:sp>
      <p:sp>
        <p:nvSpPr>
          <p:cNvPr id="3" name="Content Placeholder 2"/>
          <p:cNvSpPr>
            <a:spLocks noGrp="1"/>
          </p:cNvSpPr>
          <p:nvPr>
            <p:ph idx="1"/>
          </p:nvPr>
        </p:nvSpPr>
        <p:spPr>
          <a:xfrm>
            <a:off x="457200" y="1905000"/>
            <a:ext cx="8229600" cy="1676400"/>
          </a:xfrm>
        </p:spPr>
        <p:txBody>
          <a:bodyPr>
            <a:normAutofit/>
          </a:bodyPr>
          <a:lstStyle/>
          <a:p>
            <a:pPr algn="ctr">
              <a:buNone/>
            </a:pPr>
            <a:r>
              <a:rPr lang="en-US" dirty="0"/>
              <a:t>	</a:t>
            </a:r>
            <a:r>
              <a:rPr lang="en-US" dirty="0">
                <a:latin typeface="Antique Olive" pitchFamily="34" charset="0"/>
              </a:rPr>
              <a:t>I am Responsible to work only at the approved practice site(s) which was identified on the original contract. </a:t>
            </a:r>
          </a:p>
        </p:txBody>
      </p:sp>
      <p:sp>
        <p:nvSpPr>
          <p:cNvPr id="5" name="Content Placeholder 2"/>
          <p:cNvSpPr txBox="1">
            <a:spLocks/>
          </p:cNvSpPr>
          <p:nvPr/>
        </p:nvSpPr>
        <p:spPr>
          <a:xfrm>
            <a:off x="381000" y="3733800"/>
            <a:ext cx="8382000" cy="2819400"/>
          </a:xfrm>
          <a:prstGeom prst="rect">
            <a:avLst/>
          </a:prstGeom>
        </p:spPr>
        <p:txBody>
          <a:bodyPr>
            <a:normAutofit/>
          </a:bodyPr>
          <a:lstStyle/>
          <a:p>
            <a:pPr marL="292100" lvl="0" indent="-292100" algn="ctr">
              <a:buClr>
                <a:srgbClr val="17365D"/>
              </a:buClr>
              <a:buSzPct val="70000"/>
              <a:defRPr/>
            </a:pPr>
            <a:r>
              <a:rPr kumimoji="0" lang="en-US" sz="2600" b="0" i="1" u="none" strike="noStrike" kern="1200" cap="none" spc="0" normalizeH="0" baseline="0" noProof="0" dirty="0">
                <a:ln>
                  <a:noFill/>
                </a:ln>
                <a:solidFill>
                  <a:schemeClr val="tx1"/>
                </a:solidFill>
                <a:effectLst/>
                <a:uLnTx/>
                <a:uFillTx/>
                <a:latin typeface="Antique Olive" pitchFamily="34" charset="0"/>
              </a:rPr>
              <a:t> </a:t>
            </a:r>
            <a:endParaRPr lang="en-US" sz="1100" i="1" dirty="0">
              <a:solidFill>
                <a:prstClr val="white"/>
              </a:solidFill>
              <a:latin typeface="Antique Olive" pitchFamily="34" charset="0"/>
            </a:endParaRPr>
          </a:p>
          <a:p>
            <a:pPr marL="292100" lvl="0" indent="-292100" algn="ctr">
              <a:buClr>
                <a:srgbClr val="17365D"/>
              </a:buClr>
              <a:buSzPct val="70000"/>
              <a:defRPr/>
            </a:pPr>
            <a:r>
              <a:rPr lang="en-US" sz="2400" i="1" dirty="0">
                <a:solidFill>
                  <a:prstClr val="white"/>
                </a:solidFill>
                <a:latin typeface="Antique Olive" pitchFamily="34" charset="0"/>
              </a:rPr>
              <a:t>A Change of Status form (found at </a:t>
            </a:r>
            <a:r>
              <a:rPr lang="en-US" sz="2400" dirty="0">
                <a:latin typeface="Antique Olive" pitchFamily="34" charset="0"/>
                <a:hlinkClick r:id="rId2"/>
              </a:rPr>
              <a:t>Conrad 30 J-1 Visa Waiver Information, Instructions &amp; Forms</a:t>
            </a:r>
            <a:r>
              <a:rPr lang="en-US" sz="2400" i="1" dirty="0">
                <a:solidFill>
                  <a:prstClr val="white"/>
                </a:solidFill>
                <a:latin typeface="Antique Olive" pitchFamily="34" charset="0"/>
              </a:rPr>
              <a:t>) must be completed and submitted to the PCO 30 days prior to a transfer from the approved practice site(s). The PCO reserves the right to approve or disapprove any transfer.</a:t>
            </a:r>
          </a:p>
          <a:p>
            <a:pPr marL="292100" lvl="0" indent="-292100" algn="ctr">
              <a:buClr>
                <a:schemeClr val="accent1"/>
              </a:buClr>
              <a:buSzPct val="70000"/>
              <a:defRPr/>
            </a:pPr>
            <a:endParaRPr lang="en-US" sz="2600" i="1" dirty="0">
              <a:latin typeface="Antique Olive"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3CD319E0-2DFB-4585-B3EF-7EF997B204C4}" type="slidenum">
              <a:rPr lang="en-US" smtClean="0">
                <a:latin typeface="Antique Olive" pitchFamily="34" charset="0"/>
              </a:rPr>
              <a:t>6</a:t>
            </a:fld>
            <a:endParaRPr lang="en-US" dirty="0">
              <a:latin typeface="Antique Olive" pitchFamily="34" charset="0"/>
            </a:endParaRPr>
          </a:p>
        </p:txBody>
      </p:sp>
      <p:sp>
        <p:nvSpPr>
          <p:cNvPr id="3" name="Content Placeholder 2"/>
          <p:cNvSpPr>
            <a:spLocks noGrp="1"/>
          </p:cNvSpPr>
          <p:nvPr>
            <p:ph idx="1"/>
          </p:nvPr>
        </p:nvSpPr>
        <p:spPr>
          <a:xfrm>
            <a:off x="457200" y="1752600"/>
            <a:ext cx="8229600" cy="1600200"/>
          </a:xfrm>
        </p:spPr>
        <p:txBody>
          <a:bodyPr/>
          <a:lstStyle/>
          <a:p>
            <a:pPr algn="ctr">
              <a:buNone/>
            </a:pPr>
            <a:r>
              <a:rPr lang="en-US" dirty="0"/>
              <a:t>	</a:t>
            </a:r>
            <a:r>
              <a:rPr lang="en-US" dirty="0">
                <a:latin typeface="Antique Olive" pitchFamily="34" charset="0"/>
              </a:rPr>
              <a:t>I have a Right to be compensated as agreed to in the employment contract.</a:t>
            </a:r>
          </a:p>
        </p:txBody>
      </p:sp>
      <p:sp>
        <p:nvSpPr>
          <p:cNvPr id="6" name="Content Placeholder 2"/>
          <p:cNvSpPr txBox="1">
            <a:spLocks/>
          </p:cNvSpPr>
          <p:nvPr/>
        </p:nvSpPr>
        <p:spPr>
          <a:xfrm>
            <a:off x="457200" y="3276600"/>
            <a:ext cx="8229600" cy="3352800"/>
          </a:xfrm>
          <a:prstGeom prst="rect">
            <a:avLst/>
          </a:prstGeom>
        </p:spPr>
        <p:txBody>
          <a:bodyPr>
            <a:normAutofit lnSpcReduction="10000"/>
          </a:bodyPr>
          <a:lstStyle/>
          <a:p>
            <a:pPr marL="292100" lvl="0" indent="-292100" algn="ctr">
              <a:buClr>
                <a:schemeClr val="accent1"/>
              </a:buClr>
              <a:buSzPct val="70000"/>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The</a:t>
            </a:r>
            <a:r>
              <a:rPr kumimoji="0" lang="en-US" sz="2400" b="0" i="1" u="none" strike="noStrike" kern="1200" cap="none" spc="0" normalizeH="0" noProof="0" dirty="0">
                <a:ln>
                  <a:noFill/>
                </a:ln>
                <a:solidFill>
                  <a:schemeClr val="tx1"/>
                </a:solidFill>
                <a:effectLst/>
                <a:uLnTx/>
                <a:uFillTx/>
                <a:latin typeface="Antique Olive" pitchFamily="34" charset="0"/>
              </a:rPr>
              <a:t> contracted salary is part of the agreement that </a:t>
            </a:r>
            <a:r>
              <a:rPr kumimoji="0" lang="en-US" sz="2400" b="0" i="1" u="none" strike="noStrike" kern="1200" cap="none" spc="0" normalizeH="0" noProof="0" dirty="0">
                <a:ln>
                  <a:noFill/>
                </a:ln>
                <a:effectLst/>
                <a:uLnTx/>
                <a:uFillTx/>
                <a:latin typeface="Antique Olive" pitchFamily="34" charset="0"/>
              </a:rPr>
              <a:t>supported t</a:t>
            </a:r>
            <a:r>
              <a:rPr kumimoji="0" lang="en-US" sz="2400" b="0" i="1" u="none" strike="noStrike" kern="1200" cap="none" spc="0" normalizeH="0" noProof="0" dirty="0">
                <a:ln>
                  <a:noFill/>
                </a:ln>
                <a:solidFill>
                  <a:schemeClr val="tx1"/>
                </a:solidFill>
                <a:effectLst/>
                <a:uLnTx/>
                <a:uFillTx/>
                <a:latin typeface="Antique Olive" pitchFamily="34" charset="0"/>
              </a:rPr>
              <a:t>he waiver recommendation. If you sign a new contract, it may not meet the requirements </a:t>
            </a:r>
            <a:r>
              <a:rPr lang="en-US" sz="2400" dirty="0">
                <a:latin typeface="Antique Olive" pitchFamily="34" charset="0"/>
              </a:rPr>
              <a:t>found on the NV J-1 Physician Application Instructions at </a:t>
            </a:r>
            <a:r>
              <a:rPr lang="en-US" sz="2400" dirty="0">
                <a:latin typeface="Antique Olive" pitchFamily="34" charset="0"/>
                <a:hlinkClick r:id="rId2"/>
              </a:rPr>
              <a:t>Conrad 30 J-1 Visa Waiver Information, Instructions &amp; Forms</a:t>
            </a:r>
            <a:r>
              <a:rPr lang="en-US" sz="2400" dirty="0">
                <a:latin typeface="Antique Olive" pitchFamily="34" charset="0"/>
              </a:rPr>
              <a:t>. </a:t>
            </a:r>
            <a:r>
              <a:rPr kumimoji="0" lang="en-US" sz="2400" b="0" i="1" u="none" strike="noStrike" kern="1200" cap="none" spc="0" normalizeH="0" noProof="0" dirty="0">
                <a:ln>
                  <a:noFill/>
                </a:ln>
                <a:solidFill>
                  <a:schemeClr val="tx1"/>
                </a:solidFill>
                <a:effectLst/>
                <a:uLnTx/>
                <a:uFillTx/>
                <a:latin typeface="Antique Olive" pitchFamily="34" charset="0"/>
              </a:rPr>
              <a:t>Either the new or original contract may also limit your right to ask for a higher salary.  A</a:t>
            </a:r>
            <a:r>
              <a:rPr lang="en-US" sz="2400" i="1" dirty="0" err="1">
                <a:latin typeface="Antique Olive" pitchFamily="34" charset="0"/>
              </a:rPr>
              <a:t>ny</a:t>
            </a:r>
            <a:r>
              <a:rPr lang="en-US" sz="2400" i="1" dirty="0">
                <a:latin typeface="Antique Olive" pitchFamily="34" charset="0"/>
              </a:rPr>
              <a:t> new contract must be resigned by all parties and resubmitted to the PCO for review to determine ongoing Nevada waiver eligibility.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0F7A00F2-BC5F-4772-832B-A4C37AA6C6E2}" type="slidenum">
              <a:rPr lang="en-US" smtClean="0">
                <a:latin typeface="Antique Olive" pitchFamily="34" charset="0"/>
              </a:rPr>
              <a:t>7</a:t>
            </a:fld>
            <a:endParaRPr lang="en-US" dirty="0">
              <a:latin typeface="Antique Olive" pitchFamily="34" charset="0"/>
            </a:endParaRPr>
          </a:p>
        </p:txBody>
      </p:sp>
      <p:sp>
        <p:nvSpPr>
          <p:cNvPr id="3" name="Content Placeholder 2"/>
          <p:cNvSpPr>
            <a:spLocks noGrp="1"/>
          </p:cNvSpPr>
          <p:nvPr>
            <p:ph idx="1"/>
          </p:nvPr>
        </p:nvSpPr>
        <p:spPr>
          <a:xfrm>
            <a:off x="457200" y="1752600"/>
            <a:ext cx="8229600" cy="2590800"/>
          </a:xfrm>
        </p:spPr>
        <p:txBody>
          <a:bodyPr/>
          <a:lstStyle/>
          <a:p>
            <a:pPr algn="ctr">
              <a:buNone/>
            </a:pPr>
            <a:r>
              <a:rPr lang="en-US" dirty="0"/>
              <a:t>	</a:t>
            </a:r>
            <a:r>
              <a:rPr lang="en-US" dirty="0">
                <a:latin typeface="Antique Olive" pitchFamily="34" charset="0"/>
              </a:rPr>
              <a:t>I am Responsible for treating every patient, staff member and affiliate with the utmost respect and dignity without regard to race, gender, sexual preference, financial status, education, ethnicity, or religion. </a:t>
            </a:r>
          </a:p>
        </p:txBody>
      </p:sp>
      <p:sp>
        <p:nvSpPr>
          <p:cNvPr id="5" name="Content Placeholder 2"/>
          <p:cNvSpPr txBox="1">
            <a:spLocks/>
          </p:cNvSpPr>
          <p:nvPr/>
        </p:nvSpPr>
        <p:spPr>
          <a:xfrm>
            <a:off x="381000" y="4343400"/>
            <a:ext cx="8229600" cy="22098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lang="en-US" sz="1600" i="1" dirty="0">
                <a:latin typeface="+mj-lt"/>
              </a:rPr>
              <a:t>	</a:t>
            </a:r>
            <a:r>
              <a:rPr lang="en-US" sz="2400" i="1" dirty="0">
                <a:latin typeface="Antique Olive" pitchFamily="34" charset="0"/>
              </a:rPr>
              <a:t>Understanding the culture, experience, and background of the patients, peers, co-workers, and community is important for a successful practice of medicine in the obligated position and beyond to future practice opportunities. Non-discrimination is the law in the United States and in Nevada.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39642F43-7E1E-4623-8CC6-C60061A3B277}" type="slidenum">
              <a:rPr lang="en-US" smtClean="0">
                <a:latin typeface="Antique Olive" pitchFamily="34" charset="0"/>
              </a:rPr>
              <a:t>8</a:t>
            </a:fld>
            <a:endParaRPr lang="en-US" dirty="0">
              <a:latin typeface="Antique Olive" pitchFamily="34" charset="0"/>
            </a:endParaRPr>
          </a:p>
        </p:txBody>
      </p:sp>
      <p:sp>
        <p:nvSpPr>
          <p:cNvPr id="3" name="Content Placeholder 2"/>
          <p:cNvSpPr>
            <a:spLocks noGrp="1"/>
          </p:cNvSpPr>
          <p:nvPr>
            <p:ph idx="1"/>
          </p:nvPr>
        </p:nvSpPr>
        <p:spPr>
          <a:xfrm>
            <a:off x="228600" y="1646237"/>
            <a:ext cx="8686800" cy="3078163"/>
          </a:xfrm>
        </p:spPr>
        <p:txBody>
          <a:bodyPr>
            <a:normAutofit/>
          </a:bodyPr>
          <a:lstStyle/>
          <a:p>
            <a:pPr algn="ctr">
              <a:buNone/>
            </a:pPr>
            <a:r>
              <a:rPr lang="en-US" dirty="0"/>
              <a:t>	</a:t>
            </a:r>
            <a:r>
              <a:rPr lang="en-US" sz="3500" dirty="0">
                <a:latin typeface="Antique Olive" pitchFamily="34" charset="0"/>
              </a:rPr>
              <a:t>I am Responsible to treat all clients regardless of their ability to pay.</a:t>
            </a:r>
          </a:p>
        </p:txBody>
      </p:sp>
      <p:sp>
        <p:nvSpPr>
          <p:cNvPr id="5" name="Content Placeholder 2"/>
          <p:cNvSpPr txBox="1">
            <a:spLocks/>
          </p:cNvSpPr>
          <p:nvPr/>
        </p:nvSpPr>
        <p:spPr>
          <a:xfrm>
            <a:off x="381000" y="3276600"/>
            <a:ext cx="8229600" cy="3276600"/>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lang="en-US" sz="1600" i="1" dirty="0">
                <a:latin typeface="+mj-lt"/>
              </a:rPr>
              <a:t>	</a:t>
            </a:r>
            <a:r>
              <a:rPr lang="en-US" sz="2800" i="1" dirty="0">
                <a:latin typeface="Antique Olive" pitchFamily="34" charset="0"/>
              </a:rPr>
              <a:t>Providing quality care to underserved Nevadans is the objective of our Conrad 30 Program.  Accepting Medicaid, Medicare, Nevada Check-Up and utilizing a sliding fee scale for low income individuals is a requirement in Nevada for Conrad 30 J-1 Visa Waiver Physicians.</a:t>
            </a:r>
            <a:endParaRPr kumimoji="0" lang="en-US" sz="28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229600" cy="1143000"/>
          </a:xfrm>
        </p:spPr>
        <p:txBody>
          <a:bodyPr>
            <a:normAutofit fontScale="90000"/>
          </a:bodyPr>
          <a:lstStyle/>
          <a:p>
            <a:pPr algn="ctr"/>
            <a:r>
              <a:rPr lang="en-US" dirty="0">
                <a:latin typeface="Antique Olive" pitchFamily="34" charset="0"/>
              </a:rPr>
              <a:t>J-1 Visa Waiver Physician Responsibilities and Rights </a:t>
            </a:r>
            <a:fld id="{ECF2B255-46D4-4163-9185-B5F8C1AA3C43}" type="slidenum">
              <a:rPr lang="en-US" smtClean="0">
                <a:latin typeface="Antique Olive" pitchFamily="34" charset="0"/>
              </a:rPr>
              <a:t>9</a:t>
            </a:fld>
            <a:endParaRPr lang="en-US" dirty="0">
              <a:latin typeface="Antique Olive" pitchFamily="34" charset="0"/>
            </a:endParaRPr>
          </a:p>
        </p:txBody>
      </p:sp>
      <p:sp>
        <p:nvSpPr>
          <p:cNvPr id="3" name="Content Placeholder 2"/>
          <p:cNvSpPr>
            <a:spLocks noGrp="1"/>
          </p:cNvSpPr>
          <p:nvPr>
            <p:ph idx="1"/>
          </p:nvPr>
        </p:nvSpPr>
        <p:spPr>
          <a:xfrm>
            <a:off x="457200" y="1828801"/>
            <a:ext cx="8229600" cy="1295400"/>
          </a:xfrm>
        </p:spPr>
        <p:txBody>
          <a:bodyPr/>
          <a:lstStyle/>
          <a:p>
            <a:pPr algn="ctr">
              <a:buNone/>
            </a:pPr>
            <a:r>
              <a:rPr lang="en-US" dirty="0"/>
              <a:t>	</a:t>
            </a:r>
            <a:r>
              <a:rPr lang="en-US" dirty="0">
                <a:latin typeface="Antique Olive" pitchFamily="34" charset="0"/>
              </a:rPr>
              <a:t>I am Responsible for behaving in a professional manner. </a:t>
            </a:r>
          </a:p>
        </p:txBody>
      </p:sp>
      <p:sp>
        <p:nvSpPr>
          <p:cNvPr id="5" name="Content Placeholder 2"/>
          <p:cNvSpPr txBox="1">
            <a:spLocks/>
          </p:cNvSpPr>
          <p:nvPr/>
        </p:nvSpPr>
        <p:spPr>
          <a:xfrm>
            <a:off x="381000" y="3352800"/>
            <a:ext cx="8229600" cy="2773363"/>
          </a:xfrm>
          <a:prstGeom prst="rect">
            <a:avLst/>
          </a:prstGeom>
        </p:spPr>
        <p:txBody>
          <a:bodyPr>
            <a:normAutofit/>
          </a:bodyPr>
          <a:lstStyle/>
          <a:p>
            <a:pPr marL="292100" marR="0" lvl="0" indent="-292100" algn="ctr" defTabSz="914400" rtl="0" eaLnBrk="1" fontAlgn="auto" latinLnBrk="0" hangingPunct="1">
              <a:lnSpc>
                <a:spcPct val="100000"/>
              </a:lnSpc>
              <a:spcBef>
                <a:spcPts val="0"/>
              </a:spcBef>
              <a:spcAft>
                <a:spcPts val="0"/>
              </a:spcAft>
              <a:buClr>
                <a:schemeClr val="accent1"/>
              </a:buClr>
              <a:buSzPct val="70000"/>
              <a:tabLst/>
              <a:defRPr/>
            </a:pPr>
            <a:r>
              <a:rPr kumimoji="0" lang="en-US" sz="1600" b="0" i="1" u="none" strike="noStrike" kern="1200" cap="none" spc="0" normalizeH="0" baseline="0" noProof="0" dirty="0">
                <a:ln>
                  <a:noFill/>
                </a:ln>
                <a:solidFill>
                  <a:schemeClr val="tx1"/>
                </a:solidFill>
                <a:effectLst/>
                <a:uLnTx/>
                <a:uFillTx/>
                <a:latin typeface="+mj-lt"/>
                <a:ea typeface="+mn-ea"/>
                <a:cs typeface="+mn-cs"/>
              </a:rPr>
              <a:t>	</a:t>
            </a:r>
            <a:r>
              <a:rPr kumimoji="0" lang="en-US" sz="2400" b="0" i="1" u="none" strike="noStrike" kern="1200" cap="none" spc="0" normalizeH="0" baseline="0" noProof="0" dirty="0">
                <a:ln>
                  <a:noFill/>
                </a:ln>
                <a:solidFill>
                  <a:schemeClr val="tx1"/>
                </a:solidFill>
                <a:effectLst/>
                <a:uLnTx/>
                <a:uFillTx/>
                <a:latin typeface="Antique Olive" pitchFamily="34" charset="0"/>
              </a:rPr>
              <a:t>Expectations</a:t>
            </a:r>
            <a:r>
              <a:rPr kumimoji="0" lang="en-US" sz="2400" b="0" i="1" u="none" strike="noStrike" kern="1200" cap="none" spc="0" normalizeH="0" noProof="0" dirty="0">
                <a:ln>
                  <a:noFill/>
                </a:ln>
                <a:solidFill>
                  <a:schemeClr val="tx1"/>
                </a:solidFill>
                <a:effectLst/>
                <a:uLnTx/>
                <a:uFillTx/>
                <a:latin typeface="Antique Olive" pitchFamily="34" charset="0"/>
              </a:rPr>
              <a:t> for a good work ethic and attention to professional standards, such as charting and documenting services you provide are not negotiable. Meet with your employer and peers regularly and join physician associations to further continuing education </a:t>
            </a:r>
            <a:r>
              <a:rPr kumimoji="0" lang="en-US" sz="2400" b="0" i="1" u="none" strike="noStrike" kern="1200" cap="none" spc="0" normalizeH="0" noProof="0" dirty="0">
                <a:ln>
                  <a:noFill/>
                </a:ln>
                <a:effectLst/>
                <a:uLnTx/>
                <a:uFillTx/>
                <a:latin typeface="Antique Olive" pitchFamily="34" charset="0"/>
              </a:rPr>
              <a:t>and to meet expectations.</a:t>
            </a:r>
            <a:r>
              <a:rPr kumimoji="0" lang="en-US" sz="2400" b="0" i="1" u="none" strike="noStrike" kern="1200" cap="none" spc="0" normalizeH="0" noProof="0" dirty="0">
                <a:ln>
                  <a:noFill/>
                </a:ln>
                <a:solidFill>
                  <a:schemeClr val="tx1"/>
                </a:solidFill>
                <a:effectLst/>
                <a:uLnTx/>
                <a:uFillTx/>
                <a:latin typeface="Antique Olive" pitchFamily="34" charset="0"/>
              </a:rPr>
              <a:t> </a:t>
            </a:r>
            <a:endParaRPr kumimoji="0" lang="en-US" sz="2400" b="0" i="1" u="none" strike="noStrike" kern="1200" cap="none" spc="0" normalizeH="0" baseline="0" noProof="0" dirty="0">
              <a:ln>
                <a:noFill/>
              </a:ln>
              <a:solidFill>
                <a:schemeClr val="tx1"/>
              </a:solidFill>
              <a:effectLst/>
              <a:uLnTx/>
              <a:uFillTx/>
              <a:latin typeface="Antique Olive"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Custom 9">
      <a:dk1>
        <a:srgbClr val="DCE8F6"/>
      </a:dk1>
      <a:lt1>
        <a:sysClr val="window" lastClr="FFFFFF"/>
      </a:lt1>
      <a:dk2>
        <a:srgbClr val="7FABDE"/>
      </a:dk2>
      <a:lt2>
        <a:srgbClr val="EEECE1"/>
      </a:lt2>
      <a:accent1>
        <a:srgbClr val="17365D"/>
      </a:accent1>
      <a:accent2>
        <a:srgbClr val="C0504D"/>
      </a:accent2>
      <a:accent3>
        <a:srgbClr val="9BBB59"/>
      </a:accent3>
      <a:accent4>
        <a:srgbClr val="8064A2"/>
      </a:accent4>
      <a:accent5>
        <a:srgbClr val="4BACC6"/>
      </a:accent5>
      <a:accent6>
        <a:srgbClr val="F79646"/>
      </a:accent6>
      <a:hlink>
        <a:srgbClr val="EFEC80"/>
      </a:hlink>
      <a:folHlink>
        <a:srgbClr val="953734"/>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2201</TotalTime>
  <Words>2725</Words>
  <Application>Microsoft Office PowerPoint</Application>
  <PresentationFormat>On-screen Show (4:3)</PresentationFormat>
  <Paragraphs>146</Paragraphs>
  <Slides>36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Antique Olive</vt:lpstr>
      <vt:lpstr>Calibri</vt:lpstr>
      <vt:lpstr>Rockwell</vt:lpstr>
      <vt:lpstr>Wingdings 2</vt:lpstr>
      <vt:lpstr>Foundry</vt:lpstr>
      <vt:lpstr>Conrad 30 J-1 Visa Waiver Program  Responsibilities &amp; Rights</vt:lpstr>
      <vt:lpstr>Conrad 30 J-1 Visa Waiver Program  Responsibilities &amp; Rights  2</vt:lpstr>
      <vt:lpstr>J-1 Visa Waiver Physician Responsibilities and Rights 3</vt:lpstr>
      <vt:lpstr>J-1 Visa Waiver Physician Responsibilities and Rights 4</vt:lpstr>
      <vt:lpstr>J-1 Visa Waiver Physician Responsibilities and Rights 5</vt:lpstr>
      <vt:lpstr>J-1 Visa Waiver Physician Responsibilities and Rights 6</vt:lpstr>
      <vt:lpstr>J-1 Visa Waiver Physician Responsibilities and Rights 7</vt:lpstr>
      <vt:lpstr>J-1 Visa Waiver Physician Responsibilities and Rights 8</vt:lpstr>
      <vt:lpstr>J-1 Visa Waiver Physician Responsibilities and Rights 9</vt:lpstr>
      <vt:lpstr>J-1 Visa Waiver Physician Responsibilities and Rights 10</vt:lpstr>
      <vt:lpstr>J-1 Visa Waiver Physician Responsibilities and Rights 11</vt:lpstr>
      <vt:lpstr>J-1 Visa Waiver Physician Responsibilities and Rights 12</vt:lpstr>
      <vt:lpstr>J-1 Visa Waiver Physician Responsibilities and Rights 13</vt:lpstr>
      <vt:lpstr>J-1 Visa Waiver Physician Responsibilities and Rights 14</vt:lpstr>
      <vt:lpstr>J-1 Visa Waiver Physician Responsibilities and Rights 15</vt:lpstr>
      <vt:lpstr>J-1 Visa Waiver Physician Responsibilities and Rights 16</vt:lpstr>
      <vt:lpstr>J-1 Visa Waiver Physician Responsibilities and Rights 17</vt:lpstr>
      <vt:lpstr>Sponsor/Employer  Responsibilities and Rights 18</vt:lpstr>
      <vt:lpstr>Sponsor/Employer  Responsibilities and Rights 19</vt:lpstr>
      <vt:lpstr>Sponsor/Employer  Responsibilities and Rights 20</vt:lpstr>
      <vt:lpstr>Sponsor/Employer  Responsibilities and Rights 21</vt:lpstr>
      <vt:lpstr>Sponsor/Employer  Responsibilities and Rights 22</vt:lpstr>
      <vt:lpstr>Sponsor/Employer  Responsibilities and Rights 23</vt:lpstr>
      <vt:lpstr>Sponsor/Employer  Responsibilities and Rights 24</vt:lpstr>
      <vt:lpstr>Sponsor/Employer  Responsibilities and Rights 25</vt:lpstr>
      <vt:lpstr>Sponsor/Employer  Responsibilities and Rights 26</vt:lpstr>
      <vt:lpstr>Sponsor/Employer  Responsibilities and Rights 27</vt:lpstr>
      <vt:lpstr>Sponsor/Employer  Responsibilities and Rights 28</vt:lpstr>
      <vt:lpstr>Sponsor/Employer  Responsibilities and Rights 29</vt:lpstr>
      <vt:lpstr>Sponsor/Employer  Responsibilities and Rights 30</vt:lpstr>
      <vt:lpstr>Sponsor/Employer  Responsibilities and Rights 31</vt:lpstr>
      <vt:lpstr>Sponsor/Employer  Responsibilities and Rights 32</vt:lpstr>
      <vt:lpstr>Physician &amp; Sponsor/Employer Responsibilities and Rights 33</vt:lpstr>
      <vt:lpstr>Physician &amp; Sponsor/Employer Responsibilities and Rights 34</vt:lpstr>
      <vt:lpstr>Physician &amp; Sponsor/Employer Responsibilities and Rights 35</vt:lpstr>
      <vt:lpstr>Physician &amp; Sponsor/Employer Responsibilities and Rights 36</vt:lpstr>
    </vt:vector>
  </TitlesOfParts>
  <Company>State of Nevada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Conrad 30 J-1 Visa Waiver Program  Responsibilities &amp; Rights</dc:title>
  <dc:creator>DPBH NV PCO</dc:creator>
  <cp:lastModifiedBy>Heather Mitchell</cp:lastModifiedBy>
  <cp:revision>191</cp:revision>
  <cp:lastPrinted>2012-10-08T16:11:57Z</cp:lastPrinted>
  <dcterms:created xsi:type="dcterms:W3CDTF">2011-04-13T19:40:31Z</dcterms:created>
  <dcterms:modified xsi:type="dcterms:W3CDTF">2020-09-09T21:18:54Z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